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08" r:id="rId2"/>
    <p:sldId id="509" r:id="rId3"/>
    <p:sldId id="505" r:id="rId4"/>
    <p:sldId id="488" r:id="rId5"/>
    <p:sldId id="506" r:id="rId6"/>
    <p:sldId id="507" r:id="rId7"/>
    <p:sldId id="381" r:id="rId8"/>
  </p:sldIdLst>
  <p:sldSz cx="12192000" cy="6858000"/>
  <p:notesSz cx="9309100" cy="7023100"/>
  <p:custDataLst>
    <p:tags r:id="rId1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3338F"/>
    <a:srgbClr val="FFD44B"/>
    <a:srgbClr val="BBE0E3"/>
    <a:srgbClr val="FF9966"/>
    <a:srgbClr val="D06A16"/>
    <a:srgbClr val="003399"/>
    <a:srgbClr val="D15D15"/>
    <a:srgbClr val="E6AF00"/>
    <a:srgbClr val="153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7713" autoAdjust="0"/>
  </p:normalViewPr>
  <p:slideViewPr>
    <p:cSldViewPr snapToGrid="0">
      <p:cViewPr>
        <p:scale>
          <a:sx n="75" d="100"/>
          <a:sy n="75" d="100"/>
        </p:scale>
        <p:origin x="-1368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136" y="108"/>
      </p:cViewPr>
      <p:guideLst>
        <p:guide orient="horz" pos="2213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79EC6-2029-4102-B31F-B0F8AA0D35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94B88-C267-4D49-970F-11DF1E55B1EE}">
      <dgm:prSet phldrT="[Text]"/>
      <dgm:spPr/>
      <dgm:t>
        <a:bodyPr/>
        <a:lstStyle/>
        <a:p>
          <a:r>
            <a:rPr lang="bg-BG" b="1" dirty="0"/>
            <a:t>Правни задачи</a:t>
          </a:r>
          <a:endParaRPr lang="en-US" b="1" dirty="0"/>
        </a:p>
      </dgm:t>
    </dgm:pt>
    <dgm:pt modelId="{CE458DE6-62F1-4A63-A28E-A4090E9EFC25}" type="parTrans" cxnId="{E5A42E21-A1AC-4869-81B5-16C2DA38AE7C}">
      <dgm:prSet/>
      <dgm:spPr/>
      <dgm:t>
        <a:bodyPr/>
        <a:lstStyle/>
        <a:p>
          <a:endParaRPr lang="en-US"/>
        </a:p>
      </dgm:t>
    </dgm:pt>
    <dgm:pt modelId="{1468CD63-CEB7-4090-8330-C02E25A0D3FF}" type="sibTrans" cxnId="{E5A42E21-A1AC-4869-81B5-16C2DA38AE7C}">
      <dgm:prSet/>
      <dgm:spPr/>
      <dgm:t>
        <a:bodyPr/>
        <a:lstStyle/>
        <a:p>
          <a:endParaRPr lang="en-US"/>
        </a:p>
      </dgm:t>
    </dgm:pt>
    <dgm:pt modelId="{25962A22-2E52-4FF8-9704-6F10C652059E}">
      <dgm:prSet phldrT="[Text]"/>
      <dgm:spPr/>
      <dgm:t>
        <a:bodyPr/>
        <a:lstStyle/>
        <a:p>
          <a:r>
            <a:rPr lang="bg-BG" b="1" dirty="0"/>
            <a:t>Технически задачи</a:t>
          </a:r>
          <a:endParaRPr lang="en-US" b="1" dirty="0"/>
        </a:p>
      </dgm:t>
    </dgm:pt>
    <dgm:pt modelId="{EC3C6390-C21A-4184-B163-838BC0465888}" type="parTrans" cxnId="{C73D3D74-30E9-4B72-897B-1582477D15CB}">
      <dgm:prSet/>
      <dgm:spPr/>
      <dgm:t>
        <a:bodyPr/>
        <a:lstStyle/>
        <a:p>
          <a:endParaRPr lang="en-US"/>
        </a:p>
      </dgm:t>
    </dgm:pt>
    <dgm:pt modelId="{331A57CA-20AA-4543-BD96-2ADC68845EC5}" type="sibTrans" cxnId="{C73D3D74-30E9-4B72-897B-1582477D15CB}">
      <dgm:prSet/>
      <dgm:spPr/>
      <dgm:t>
        <a:bodyPr/>
        <a:lstStyle/>
        <a:p>
          <a:endParaRPr lang="en-US"/>
        </a:p>
      </dgm:t>
    </dgm:pt>
    <dgm:pt modelId="{56625E9F-0BED-464C-BC38-707DCB3CC3AB}">
      <dgm:prSet phldrT="[Text]"/>
      <dgm:spPr/>
      <dgm:t>
        <a:bodyPr/>
        <a:lstStyle/>
        <a:p>
          <a:r>
            <a:rPr lang="bg-BG" b="1" dirty="0"/>
            <a:t>Изграждане на капацитет / Обучения</a:t>
          </a:r>
          <a:endParaRPr lang="en-US" b="1" dirty="0"/>
        </a:p>
      </dgm:t>
    </dgm:pt>
    <dgm:pt modelId="{2DFC6E13-58F7-48D2-A42F-E2F6E59F445E}" type="parTrans" cxnId="{D83475A0-D207-4727-88D5-3A51D1D5C4AC}">
      <dgm:prSet/>
      <dgm:spPr/>
      <dgm:t>
        <a:bodyPr/>
        <a:lstStyle/>
        <a:p>
          <a:endParaRPr lang="en-US"/>
        </a:p>
      </dgm:t>
    </dgm:pt>
    <dgm:pt modelId="{C9BDB136-5368-4483-A966-FBCC834FF552}" type="sibTrans" cxnId="{D83475A0-D207-4727-88D5-3A51D1D5C4AC}">
      <dgm:prSet/>
      <dgm:spPr/>
      <dgm:t>
        <a:bodyPr/>
        <a:lstStyle/>
        <a:p>
          <a:endParaRPr lang="en-US"/>
        </a:p>
      </dgm:t>
    </dgm:pt>
    <dgm:pt modelId="{0729501A-019C-4E0F-93A5-953E020850C3}">
      <dgm:prSet/>
      <dgm:spPr/>
      <dgm:t>
        <a:bodyPr/>
        <a:lstStyle/>
        <a:p>
          <a:r>
            <a:rPr lang="bg-BG" dirty="0" smtClean="0">
              <a:latin typeface="Candara" panose="020E0502030303020204" pitchFamily="34" charset="0"/>
            </a:rPr>
            <a:t>Проект/изменения </a:t>
          </a:r>
          <a:r>
            <a:rPr lang="bg-BG" dirty="0">
              <a:latin typeface="Candara" panose="020E0502030303020204" pitchFamily="34" charset="0"/>
            </a:rPr>
            <a:t>на необходимите </a:t>
          </a:r>
          <a:r>
            <a:rPr lang="bg-BG" dirty="0" smtClean="0">
              <a:latin typeface="Candara" panose="020E0502030303020204" pitchFamily="34" charset="0"/>
            </a:rPr>
            <a:t>правни/регулаторни разпоредби в съответствие с изискванията на </a:t>
          </a:r>
          <a:r>
            <a:rPr lang="bg-BG" dirty="0">
              <a:latin typeface="Candara" panose="020E0502030303020204" pitchFamily="34" charset="0"/>
            </a:rPr>
            <a:t>Закон за енергетиката </a:t>
          </a:r>
          <a:r>
            <a:rPr lang="bg-BG" dirty="0" smtClean="0">
              <a:latin typeface="Candara" panose="020E0502030303020204" pitchFamily="34" charset="0"/>
            </a:rPr>
            <a:t>по отношение на </a:t>
          </a:r>
          <a:r>
            <a:rPr lang="en-US" dirty="0" smtClean="0">
              <a:latin typeface="Candara" panose="020E0502030303020204" pitchFamily="34" charset="0"/>
            </a:rPr>
            <a:t>REMIT</a:t>
          </a:r>
          <a:endParaRPr lang="en-US" dirty="0"/>
        </a:p>
      </dgm:t>
    </dgm:pt>
    <dgm:pt modelId="{9A337940-4EB9-494A-9991-2F51DF374980}" type="parTrans" cxnId="{FCD41C6A-B247-4B44-BE86-17F1EE0CEAB1}">
      <dgm:prSet/>
      <dgm:spPr/>
      <dgm:t>
        <a:bodyPr/>
        <a:lstStyle/>
        <a:p>
          <a:endParaRPr lang="en-US"/>
        </a:p>
      </dgm:t>
    </dgm:pt>
    <dgm:pt modelId="{95D5518A-801A-4A29-A566-95E308E9E430}" type="sibTrans" cxnId="{FCD41C6A-B247-4B44-BE86-17F1EE0CEAB1}">
      <dgm:prSet/>
      <dgm:spPr/>
      <dgm:t>
        <a:bodyPr/>
        <a:lstStyle/>
        <a:p>
          <a:endParaRPr lang="en-US"/>
        </a:p>
      </dgm:t>
    </dgm:pt>
    <dgm:pt modelId="{286A040D-4330-4281-9201-08AEA84E661F}">
      <dgm:prSet/>
      <dgm:spPr/>
      <dgm:t>
        <a:bodyPr/>
        <a:lstStyle/>
        <a:p>
          <a:r>
            <a:rPr lang="bg-BG" dirty="0">
              <a:latin typeface="Candara" panose="020E0502030303020204" pitchFamily="34" charset="0"/>
            </a:rPr>
            <a:t>Подпомагане на хармонизирането и унифицирането на регулаторната отчетност на отделните електроразпределителни </a:t>
          </a:r>
          <a:r>
            <a:rPr lang="bg-BG" dirty="0" smtClean="0">
              <a:latin typeface="Candara" panose="020E0502030303020204" pitchFamily="34" charset="0"/>
            </a:rPr>
            <a:t>дружества и </a:t>
          </a:r>
          <a:r>
            <a:rPr lang="bg-BG" dirty="0">
              <a:latin typeface="Candara" panose="020E0502030303020204" pitchFamily="34" charset="0"/>
            </a:rPr>
            <a:t>отчитането им към КЕВР</a:t>
          </a:r>
          <a:endParaRPr lang="en-US" dirty="0"/>
        </a:p>
      </dgm:t>
    </dgm:pt>
    <dgm:pt modelId="{D89BCA3C-E1FD-45AA-B700-720B3F5B5DF8}" type="parTrans" cxnId="{28C2DAF3-8EFF-4237-BD05-0D0C906640A6}">
      <dgm:prSet/>
      <dgm:spPr/>
      <dgm:t>
        <a:bodyPr/>
        <a:lstStyle/>
        <a:p>
          <a:endParaRPr lang="en-US"/>
        </a:p>
      </dgm:t>
    </dgm:pt>
    <dgm:pt modelId="{3B6EA6D1-A1D8-43E8-AD41-6F30983C0D98}" type="sibTrans" cxnId="{28C2DAF3-8EFF-4237-BD05-0D0C906640A6}">
      <dgm:prSet/>
      <dgm:spPr/>
      <dgm:t>
        <a:bodyPr/>
        <a:lstStyle/>
        <a:p>
          <a:endParaRPr lang="en-US"/>
        </a:p>
      </dgm:t>
    </dgm:pt>
    <dgm:pt modelId="{6654D353-F5E8-47C9-83ED-2ABDF88BD53A}">
      <dgm:prSet custT="1"/>
      <dgm:spPr/>
      <dgm:t>
        <a:bodyPr/>
        <a:lstStyle/>
        <a:p>
          <a:r>
            <a:rPr lang="bg-BG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Повишаване капацитета на експертите от КЕВР чрез обучения по теми, свързани с гореспоменатите въпроси</a:t>
          </a:r>
          <a:endParaRPr lang="en-US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B45BE58A-EFAC-421D-964A-D8FFEE7DD744}" type="parTrans" cxnId="{973CFE03-B9AC-42ED-99C5-4068ADE55367}">
      <dgm:prSet/>
      <dgm:spPr/>
      <dgm:t>
        <a:bodyPr/>
        <a:lstStyle/>
        <a:p>
          <a:endParaRPr lang="en-US"/>
        </a:p>
      </dgm:t>
    </dgm:pt>
    <dgm:pt modelId="{11568EFF-C013-4C6F-B6D2-AA97C07A3B67}" type="sibTrans" cxnId="{973CFE03-B9AC-42ED-99C5-4068ADE55367}">
      <dgm:prSet/>
      <dgm:spPr/>
      <dgm:t>
        <a:bodyPr/>
        <a:lstStyle/>
        <a:p>
          <a:endParaRPr lang="en-US"/>
        </a:p>
      </dgm:t>
    </dgm:pt>
    <dgm:pt modelId="{3A8345E1-5FD0-430B-84B1-E366A0C4A964}">
      <dgm:prSet/>
      <dgm:spPr/>
      <dgm:t>
        <a:bodyPr/>
        <a:lstStyle/>
        <a:p>
          <a:pPr>
            <a:buClr>
              <a:srgbClr val="003399"/>
            </a:buClr>
            <a:buFont typeface="Arial" panose="020B0604020202020204" pitchFamily="34" charset="0"/>
            <a:buChar char="•"/>
          </a:pPr>
          <a:r>
            <a:rPr lang="bg-BG" dirty="0">
              <a:latin typeface="Candara" panose="020E0502030303020204" pitchFamily="34" charset="0"/>
            </a:rPr>
            <a:t>Предложение </a:t>
          </a:r>
          <a:r>
            <a:rPr lang="bg-BG" dirty="0" smtClean="0">
              <a:latin typeface="Candara" panose="020E0502030303020204" pitchFamily="34" charset="0"/>
            </a:rPr>
            <a:t>за вътрешни </a:t>
          </a:r>
          <a:r>
            <a:rPr lang="bg-BG" dirty="0">
              <a:latin typeface="Candara" panose="020E0502030303020204" pitchFamily="34" charset="0"/>
            </a:rPr>
            <a:t>правила, </a:t>
          </a:r>
          <a:r>
            <a:rPr lang="bg-BG" dirty="0" smtClean="0">
              <a:latin typeface="Candara" panose="020E0502030303020204" pitchFamily="34" charset="0"/>
            </a:rPr>
            <a:t>които следва да </a:t>
          </a:r>
          <a:r>
            <a:rPr lang="bg-BG" dirty="0">
              <a:latin typeface="Candara" panose="020E0502030303020204" pitchFamily="34" charset="0"/>
            </a:rPr>
            <a:t>се изпълняват от разследващите експерти на </a:t>
          </a:r>
          <a:r>
            <a:rPr lang="bg-BG" dirty="0" smtClean="0">
              <a:latin typeface="Candara" panose="020E0502030303020204" pitchFamily="34" charset="0"/>
            </a:rPr>
            <a:t>КЕВР при оценка на потенциални </a:t>
          </a:r>
          <a:r>
            <a:rPr lang="bg-BG" dirty="0">
              <a:latin typeface="Candara" panose="020E0502030303020204" pitchFamily="34" charset="0"/>
            </a:rPr>
            <a:t>нарушения по </a:t>
          </a:r>
          <a:r>
            <a:rPr lang="en-US" dirty="0">
              <a:latin typeface="Candara" panose="020E0502030303020204" pitchFamily="34" charset="0"/>
            </a:rPr>
            <a:t>REMIT</a:t>
          </a:r>
          <a:endParaRPr lang="en-US" dirty="0"/>
        </a:p>
      </dgm:t>
    </dgm:pt>
    <dgm:pt modelId="{8BB41AD0-4E35-4FBB-BA61-59D852504133}" type="parTrans" cxnId="{13235FA5-6BDC-46C5-850D-62679F578F11}">
      <dgm:prSet/>
      <dgm:spPr/>
      <dgm:t>
        <a:bodyPr/>
        <a:lstStyle/>
        <a:p>
          <a:endParaRPr lang="en-US"/>
        </a:p>
      </dgm:t>
    </dgm:pt>
    <dgm:pt modelId="{26EA5526-BA94-4B8C-961D-6D6C33772538}" type="sibTrans" cxnId="{13235FA5-6BDC-46C5-850D-62679F578F11}">
      <dgm:prSet/>
      <dgm:spPr/>
      <dgm:t>
        <a:bodyPr/>
        <a:lstStyle/>
        <a:p>
          <a:endParaRPr lang="en-US"/>
        </a:p>
      </dgm:t>
    </dgm:pt>
    <dgm:pt modelId="{A1983569-670C-400D-A4AE-E038782149CC}">
      <dgm:prSet/>
      <dgm:spPr/>
      <dgm:t>
        <a:bodyPr/>
        <a:lstStyle/>
        <a:p>
          <a:r>
            <a:rPr lang="bg-BG" dirty="0">
              <a:latin typeface="Candara" panose="020E0502030303020204" pitchFamily="34" charset="0"/>
            </a:rPr>
            <a:t>Повишаване капацитета на КЕВР </a:t>
          </a:r>
          <a:r>
            <a:rPr lang="bg-BG" dirty="0" smtClean="0">
              <a:latin typeface="Candara" panose="020E0502030303020204" pitchFamily="34" charset="0"/>
            </a:rPr>
            <a:t>при  оценка на  финансовите данни, предоставени от електроразпределителните дружествд, с цел подобрение </a:t>
          </a:r>
          <a:r>
            <a:rPr lang="bg-BG" dirty="0">
              <a:latin typeface="Candara" panose="020E0502030303020204" pitchFamily="34" charset="0"/>
            </a:rPr>
            <a:t>на регулаторния мониторинг </a:t>
          </a:r>
          <a:r>
            <a:rPr lang="bg-BG" dirty="0" smtClean="0">
              <a:latin typeface="Candara" panose="020E0502030303020204" pitchFamily="34" charset="0"/>
            </a:rPr>
            <a:t>на разходите на разпределителната система</a:t>
          </a:r>
          <a:endParaRPr lang="en-US" dirty="0"/>
        </a:p>
      </dgm:t>
    </dgm:pt>
    <dgm:pt modelId="{43722549-23F6-451D-B2BD-036DD5758DA0}" type="parTrans" cxnId="{CD874940-0C34-432D-B598-F9C0CC5F44A1}">
      <dgm:prSet/>
      <dgm:spPr/>
      <dgm:t>
        <a:bodyPr/>
        <a:lstStyle/>
        <a:p>
          <a:endParaRPr lang="en-US"/>
        </a:p>
      </dgm:t>
    </dgm:pt>
    <dgm:pt modelId="{924592DA-A220-4D60-8404-BCA0BBC14BF8}" type="sibTrans" cxnId="{CD874940-0C34-432D-B598-F9C0CC5F44A1}">
      <dgm:prSet/>
      <dgm:spPr/>
      <dgm:t>
        <a:bodyPr/>
        <a:lstStyle/>
        <a:p>
          <a:endParaRPr lang="en-US"/>
        </a:p>
      </dgm:t>
    </dgm:pt>
    <dgm:pt modelId="{91E14B27-CB87-4E52-82BE-7551E83EA9D1}">
      <dgm:prSet/>
      <dgm:spPr/>
      <dgm:t>
        <a:bodyPr/>
        <a:lstStyle/>
        <a:p>
          <a:r>
            <a:rPr lang="bg-BG" dirty="0">
              <a:latin typeface="Candara" panose="020E0502030303020204" pitchFamily="34" charset="0"/>
            </a:rPr>
            <a:t>Предложение на регулаторни практики за определяне на показатели за качеството на електроенергията на разпределителните мрежи и обвързването на регулираните приходи на електроразпределителните дружества с качеството на техните услуги</a:t>
          </a:r>
          <a:endParaRPr lang="en-US" dirty="0"/>
        </a:p>
      </dgm:t>
    </dgm:pt>
    <dgm:pt modelId="{0DF958F5-57D2-4036-89F0-F07B26523BBE}" type="parTrans" cxnId="{4E3803E3-5F84-4FED-9329-C3403DEE72D8}">
      <dgm:prSet/>
      <dgm:spPr/>
      <dgm:t>
        <a:bodyPr/>
        <a:lstStyle/>
        <a:p>
          <a:endParaRPr lang="en-US"/>
        </a:p>
      </dgm:t>
    </dgm:pt>
    <dgm:pt modelId="{9595F8F8-85A7-4D8D-AA95-50975A6B7088}" type="sibTrans" cxnId="{4E3803E3-5F84-4FED-9329-C3403DEE72D8}">
      <dgm:prSet/>
      <dgm:spPr/>
      <dgm:t>
        <a:bodyPr/>
        <a:lstStyle/>
        <a:p>
          <a:endParaRPr lang="en-US"/>
        </a:p>
      </dgm:t>
    </dgm:pt>
    <dgm:pt modelId="{EA230A3E-EE9B-4D4A-9EBF-7594AC95DA0B}" type="pres">
      <dgm:prSet presAssocID="{F7D79EC6-2029-4102-B31F-B0F8AA0D35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E503747-CE67-445B-8E01-E650118AEDD0}" type="pres">
      <dgm:prSet presAssocID="{35894B88-C267-4D49-970F-11DF1E55B1EE}" presName="parentLin" presStyleCnt="0"/>
      <dgm:spPr/>
    </dgm:pt>
    <dgm:pt modelId="{9BBF6929-786D-47FE-86B5-CA93AB169395}" type="pres">
      <dgm:prSet presAssocID="{35894B88-C267-4D49-970F-11DF1E55B1EE}" presName="parentLeftMargin" presStyleLbl="node1" presStyleIdx="0" presStyleCnt="3"/>
      <dgm:spPr/>
      <dgm:t>
        <a:bodyPr/>
        <a:lstStyle/>
        <a:p>
          <a:endParaRPr lang="bg-BG"/>
        </a:p>
      </dgm:t>
    </dgm:pt>
    <dgm:pt modelId="{630BA0C6-6CA5-4FD7-B372-C5B05511A288}" type="pres">
      <dgm:prSet presAssocID="{35894B88-C267-4D49-970F-11DF1E55B1EE}" presName="parentText" presStyleLbl="node1" presStyleIdx="0" presStyleCnt="3" custLinFactNeighborX="-6351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5A85A0F-E2FC-4881-AFD7-E0A68AE48A49}" type="pres">
      <dgm:prSet presAssocID="{35894B88-C267-4D49-970F-11DF1E55B1EE}" presName="negativeSpace" presStyleCnt="0"/>
      <dgm:spPr/>
    </dgm:pt>
    <dgm:pt modelId="{7373716D-AD0E-419E-B24A-E7820D332289}" type="pres">
      <dgm:prSet presAssocID="{35894B88-C267-4D49-970F-11DF1E55B1EE}" presName="childText" presStyleLbl="conFgAcc1" presStyleIdx="0" presStyleCnt="3" custLinFactNeighborY="-194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7AA8BB6-FFB4-43DB-B763-C0C02E8687C8}" type="pres">
      <dgm:prSet presAssocID="{1468CD63-CEB7-4090-8330-C02E25A0D3FF}" presName="spaceBetweenRectangles" presStyleCnt="0"/>
      <dgm:spPr/>
    </dgm:pt>
    <dgm:pt modelId="{6A476272-0D45-47BA-8CCD-839EF7289C7D}" type="pres">
      <dgm:prSet presAssocID="{25962A22-2E52-4FF8-9704-6F10C652059E}" presName="parentLin" presStyleCnt="0"/>
      <dgm:spPr/>
    </dgm:pt>
    <dgm:pt modelId="{E16B1BA4-6CBF-459B-B487-BA4844B52954}" type="pres">
      <dgm:prSet presAssocID="{25962A22-2E52-4FF8-9704-6F10C652059E}" presName="parentLeftMargin" presStyleLbl="node1" presStyleIdx="0" presStyleCnt="3"/>
      <dgm:spPr/>
      <dgm:t>
        <a:bodyPr/>
        <a:lstStyle/>
        <a:p>
          <a:endParaRPr lang="bg-BG"/>
        </a:p>
      </dgm:t>
    </dgm:pt>
    <dgm:pt modelId="{D2BA53F3-8D3D-470A-BD55-DA332A9B01AB}" type="pres">
      <dgm:prSet presAssocID="{25962A22-2E52-4FF8-9704-6F10C65205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131BC95-9272-4CD4-ADB3-A4F4E9B85481}" type="pres">
      <dgm:prSet presAssocID="{25962A22-2E52-4FF8-9704-6F10C652059E}" presName="negativeSpace" presStyleCnt="0"/>
      <dgm:spPr/>
    </dgm:pt>
    <dgm:pt modelId="{A3D8A967-02DB-4853-8E70-81AB2B65FCAF}" type="pres">
      <dgm:prSet presAssocID="{25962A22-2E52-4FF8-9704-6F10C652059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3FF836E-DB0E-425A-BF8D-E67CD111FE1A}" type="pres">
      <dgm:prSet presAssocID="{331A57CA-20AA-4543-BD96-2ADC68845EC5}" presName="spaceBetweenRectangles" presStyleCnt="0"/>
      <dgm:spPr/>
    </dgm:pt>
    <dgm:pt modelId="{16B2FA76-4D50-4B42-8688-F2B5E5FCDBD9}" type="pres">
      <dgm:prSet presAssocID="{56625E9F-0BED-464C-BC38-707DCB3CC3AB}" presName="parentLin" presStyleCnt="0"/>
      <dgm:spPr/>
    </dgm:pt>
    <dgm:pt modelId="{AE1BF93E-2C9B-40FE-94D4-9F450212A492}" type="pres">
      <dgm:prSet presAssocID="{56625E9F-0BED-464C-BC38-707DCB3CC3AB}" presName="parentLeftMargin" presStyleLbl="node1" presStyleIdx="1" presStyleCnt="3"/>
      <dgm:spPr/>
      <dgm:t>
        <a:bodyPr/>
        <a:lstStyle/>
        <a:p>
          <a:endParaRPr lang="bg-BG"/>
        </a:p>
      </dgm:t>
    </dgm:pt>
    <dgm:pt modelId="{5367D1E3-BB31-4CE2-822D-7E235E6A7A59}" type="pres">
      <dgm:prSet presAssocID="{56625E9F-0BED-464C-BC38-707DCB3CC3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ECD0530-71E1-40FE-B93C-1D6083DEF417}" type="pres">
      <dgm:prSet presAssocID="{56625E9F-0BED-464C-BC38-707DCB3CC3AB}" presName="negativeSpace" presStyleCnt="0"/>
      <dgm:spPr/>
    </dgm:pt>
    <dgm:pt modelId="{23B2388F-7561-40AE-AF73-E27F08E31B0E}" type="pres">
      <dgm:prSet presAssocID="{56625E9F-0BED-464C-BC38-707DCB3CC3A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CD41C6A-B247-4B44-BE86-17F1EE0CEAB1}" srcId="{35894B88-C267-4D49-970F-11DF1E55B1EE}" destId="{0729501A-019C-4E0F-93A5-953E020850C3}" srcOrd="0" destOrd="0" parTransId="{9A337940-4EB9-494A-9991-2F51DF374980}" sibTransId="{95D5518A-801A-4A29-A566-95E308E9E430}"/>
    <dgm:cxn modelId="{7540340B-F4E7-46E9-BEF3-25C104A7C39A}" type="presOf" srcId="{6654D353-F5E8-47C9-83ED-2ABDF88BD53A}" destId="{23B2388F-7561-40AE-AF73-E27F08E31B0E}" srcOrd="0" destOrd="0" presId="urn:microsoft.com/office/officeart/2005/8/layout/list1"/>
    <dgm:cxn modelId="{0A75AC02-4BDD-467B-8FEE-3000AACDD7A8}" type="presOf" srcId="{56625E9F-0BED-464C-BC38-707DCB3CC3AB}" destId="{5367D1E3-BB31-4CE2-822D-7E235E6A7A59}" srcOrd="1" destOrd="0" presId="urn:microsoft.com/office/officeart/2005/8/layout/list1"/>
    <dgm:cxn modelId="{93053970-9901-49F4-8F26-9AD1EFBDA0B3}" type="presOf" srcId="{91E14B27-CB87-4E52-82BE-7551E83EA9D1}" destId="{A3D8A967-02DB-4853-8E70-81AB2B65FCAF}" srcOrd="0" destOrd="2" presId="urn:microsoft.com/office/officeart/2005/8/layout/list1"/>
    <dgm:cxn modelId="{72EFA4CA-7A7A-4155-B463-5C880D51F6DC}" type="presOf" srcId="{56625E9F-0BED-464C-BC38-707DCB3CC3AB}" destId="{AE1BF93E-2C9B-40FE-94D4-9F450212A492}" srcOrd="0" destOrd="0" presId="urn:microsoft.com/office/officeart/2005/8/layout/list1"/>
    <dgm:cxn modelId="{28C2DAF3-8EFF-4237-BD05-0D0C906640A6}" srcId="{25962A22-2E52-4FF8-9704-6F10C652059E}" destId="{286A040D-4330-4281-9201-08AEA84E661F}" srcOrd="0" destOrd="0" parTransId="{D89BCA3C-E1FD-45AA-B700-720B3F5B5DF8}" sibTransId="{3B6EA6D1-A1D8-43E8-AD41-6F30983C0D98}"/>
    <dgm:cxn modelId="{F330E062-95E9-40F3-92B6-4CBF7BFC5862}" type="presOf" srcId="{0729501A-019C-4E0F-93A5-953E020850C3}" destId="{7373716D-AD0E-419E-B24A-E7820D332289}" srcOrd="0" destOrd="0" presId="urn:microsoft.com/office/officeart/2005/8/layout/list1"/>
    <dgm:cxn modelId="{13235FA5-6BDC-46C5-850D-62679F578F11}" srcId="{35894B88-C267-4D49-970F-11DF1E55B1EE}" destId="{3A8345E1-5FD0-430B-84B1-E366A0C4A964}" srcOrd="1" destOrd="0" parTransId="{8BB41AD0-4E35-4FBB-BA61-59D852504133}" sibTransId="{26EA5526-BA94-4B8C-961D-6D6C33772538}"/>
    <dgm:cxn modelId="{DE44BCD5-46F2-446C-95F9-D4307B9E026D}" type="presOf" srcId="{F7D79EC6-2029-4102-B31F-B0F8AA0D35FE}" destId="{EA230A3E-EE9B-4D4A-9EBF-7594AC95DA0B}" srcOrd="0" destOrd="0" presId="urn:microsoft.com/office/officeart/2005/8/layout/list1"/>
    <dgm:cxn modelId="{E5A42E21-A1AC-4869-81B5-16C2DA38AE7C}" srcId="{F7D79EC6-2029-4102-B31F-B0F8AA0D35FE}" destId="{35894B88-C267-4D49-970F-11DF1E55B1EE}" srcOrd="0" destOrd="0" parTransId="{CE458DE6-62F1-4A63-A28E-A4090E9EFC25}" sibTransId="{1468CD63-CEB7-4090-8330-C02E25A0D3FF}"/>
    <dgm:cxn modelId="{750F70FF-FE3B-4B31-9CB1-BF28CD7A0DFF}" type="presOf" srcId="{25962A22-2E52-4FF8-9704-6F10C652059E}" destId="{D2BA53F3-8D3D-470A-BD55-DA332A9B01AB}" srcOrd="1" destOrd="0" presId="urn:microsoft.com/office/officeart/2005/8/layout/list1"/>
    <dgm:cxn modelId="{4C3E9F88-7B49-4306-9B3B-20C23C376BB8}" type="presOf" srcId="{35894B88-C267-4D49-970F-11DF1E55B1EE}" destId="{630BA0C6-6CA5-4FD7-B372-C5B05511A288}" srcOrd="1" destOrd="0" presId="urn:microsoft.com/office/officeart/2005/8/layout/list1"/>
    <dgm:cxn modelId="{C73D3D74-30E9-4B72-897B-1582477D15CB}" srcId="{F7D79EC6-2029-4102-B31F-B0F8AA0D35FE}" destId="{25962A22-2E52-4FF8-9704-6F10C652059E}" srcOrd="1" destOrd="0" parTransId="{EC3C6390-C21A-4184-B163-838BC0465888}" sibTransId="{331A57CA-20AA-4543-BD96-2ADC68845EC5}"/>
    <dgm:cxn modelId="{CD874940-0C34-432D-B598-F9C0CC5F44A1}" srcId="{25962A22-2E52-4FF8-9704-6F10C652059E}" destId="{A1983569-670C-400D-A4AE-E038782149CC}" srcOrd="1" destOrd="0" parTransId="{43722549-23F6-451D-B2BD-036DD5758DA0}" sibTransId="{924592DA-A220-4D60-8404-BCA0BBC14BF8}"/>
    <dgm:cxn modelId="{1976AADD-01FE-4557-AC2D-9FFE672F9E01}" type="presOf" srcId="{3A8345E1-5FD0-430B-84B1-E366A0C4A964}" destId="{7373716D-AD0E-419E-B24A-E7820D332289}" srcOrd="0" destOrd="1" presId="urn:microsoft.com/office/officeart/2005/8/layout/list1"/>
    <dgm:cxn modelId="{8D175113-4FA3-4F98-B85D-F04F919331A6}" type="presOf" srcId="{A1983569-670C-400D-A4AE-E038782149CC}" destId="{A3D8A967-02DB-4853-8E70-81AB2B65FCAF}" srcOrd="0" destOrd="1" presId="urn:microsoft.com/office/officeart/2005/8/layout/list1"/>
    <dgm:cxn modelId="{8F4FDA05-C2C0-4BD9-A65E-7CCF103E3ADD}" type="presOf" srcId="{286A040D-4330-4281-9201-08AEA84E661F}" destId="{A3D8A967-02DB-4853-8E70-81AB2B65FCAF}" srcOrd="0" destOrd="0" presId="urn:microsoft.com/office/officeart/2005/8/layout/list1"/>
    <dgm:cxn modelId="{973CFE03-B9AC-42ED-99C5-4068ADE55367}" srcId="{56625E9F-0BED-464C-BC38-707DCB3CC3AB}" destId="{6654D353-F5E8-47C9-83ED-2ABDF88BD53A}" srcOrd="0" destOrd="0" parTransId="{B45BE58A-EFAC-421D-964A-D8FFEE7DD744}" sibTransId="{11568EFF-C013-4C6F-B6D2-AA97C07A3B67}"/>
    <dgm:cxn modelId="{4E3803E3-5F84-4FED-9329-C3403DEE72D8}" srcId="{25962A22-2E52-4FF8-9704-6F10C652059E}" destId="{91E14B27-CB87-4E52-82BE-7551E83EA9D1}" srcOrd="2" destOrd="0" parTransId="{0DF958F5-57D2-4036-89F0-F07B26523BBE}" sibTransId="{9595F8F8-85A7-4D8D-AA95-50975A6B7088}"/>
    <dgm:cxn modelId="{FC17589F-19C9-41F7-B02D-0FA2AA98B4BF}" type="presOf" srcId="{35894B88-C267-4D49-970F-11DF1E55B1EE}" destId="{9BBF6929-786D-47FE-86B5-CA93AB169395}" srcOrd="0" destOrd="0" presId="urn:microsoft.com/office/officeart/2005/8/layout/list1"/>
    <dgm:cxn modelId="{D83475A0-D207-4727-88D5-3A51D1D5C4AC}" srcId="{F7D79EC6-2029-4102-B31F-B0F8AA0D35FE}" destId="{56625E9F-0BED-464C-BC38-707DCB3CC3AB}" srcOrd="2" destOrd="0" parTransId="{2DFC6E13-58F7-48D2-A42F-E2F6E59F445E}" sibTransId="{C9BDB136-5368-4483-A966-FBCC834FF552}"/>
    <dgm:cxn modelId="{5D3C1A52-E4CC-4450-82FF-BE0858992CB5}" type="presOf" srcId="{25962A22-2E52-4FF8-9704-6F10C652059E}" destId="{E16B1BA4-6CBF-459B-B487-BA4844B52954}" srcOrd="0" destOrd="0" presId="urn:microsoft.com/office/officeart/2005/8/layout/list1"/>
    <dgm:cxn modelId="{0E97FD54-2DC5-4BA8-B4B0-A0E0CACCB10B}" type="presParOf" srcId="{EA230A3E-EE9B-4D4A-9EBF-7594AC95DA0B}" destId="{AE503747-CE67-445B-8E01-E650118AEDD0}" srcOrd="0" destOrd="0" presId="urn:microsoft.com/office/officeart/2005/8/layout/list1"/>
    <dgm:cxn modelId="{75341627-24BA-4055-B726-9EE9A2504A5D}" type="presParOf" srcId="{AE503747-CE67-445B-8E01-E650118AEDD0}" destId="{9BBF6929-786D-47FE-86B5-CA93AB169395}" srcOrd="0" destOrd="0" presId="urn:microsoft.com/office/officeart/2005/8/layout/list1"/>
    <dgm:cxn modelId="{04EA346A-D259-484E-BEC6-290A20E4801C}" type="presParOf" srcId="{AE503747-CE67-445B-8E01-E650118AEDD0}" destId="{630BA0C6-6CA5-4FD7-B372-C5B05511A288}" srcOrd="1" destOrd="0" presId="urn:microsoft.com/office/officeart/2005/8/layout/list1"/>
    <dgm:cxn modelId="{BBCA212B-BDCC-4733-8DFE-D3D170DB51DF}" type="presParOf" srcId="{EA230A3E-EE9B-4D4A-9EBF-7594AC95DA0B}" destId="{25A85A0F-E2FC-4881-AFD7-E0A68AE48A49}" srcOrd="1" destOrd="0" presId="urn:microsoft.com/office/officeart/2005/8/layout/list1"/>
    <dgm:cxn modelId="{CFE893F4-EEE6-48A8-80F8-E4EC0F2CC9F0}" type="presParOf" srcId="{EA230A3E-EE9B-4D4A-9EBF-7594AC95DA0B}" destId="{7373716D-AD0E-419E-B24A-E7820D332289}" srcOrd="2" destOrd="0" presId="urn:microsoft.com/office/officeart/2005/8/layout/list1"/>
    <dgm:cxn modelId="{E19107B3-F761-4F14-8E18-8639E9845E2F}" type="presParOf" srcId="{EA230A3E-EE9B-4D4A-9EBF-7594AC95DA0B}" destId="{77AA8BB6-FFB4-43DB-B763-C0C02E8687C8}" srcOrd="3" destOrd="0" presId="urn:microsoft.com/office/officeart/2005/8/layout/list1"/>
    <dgm:cxn modelId="{4C8E4EBE-0DC3-40C0-A792-57BCF4F3398D}" type="presParOf" srcId="{EA230A3E-EE9B-4D4A-9EBF-7594AC95DA0B}" destId="{6A476272-0D45-47BA-8CCD-839EF7289C7D}" srcOrd="4" destOrd="0" presId="urn:microsoft.com/office/officeart/2005/8/layout/list1"/>
    <dgm:cxn modelId="{7FCCA5CF-8C16-4631-9538-BDA4E82414E4}" type="presParOf" srcId="{6A476272-0D45-47BA-8CCD-839EF7289C7D}" destId="{E16B1BA4-6CBF-459B-B487-BA4844B52954}" srcOrd="0" destOrd="0" presId="urn:microsoft.com/office/officeart/2005/8/layout/list1"/>
    <dgm:cxn modelId="{A6789507-80BA-4F57-86CD-4A1E6314698E}" type="presParOf" srcId="{6A476272-0D45-47BA-8CCD-839EF7289C7D}" destId="{D2BA53F3-8D3D-470A-BD55-DA332A9B01AB}" srcOrd="1" destOrd="0" presId="urn:microsoft.com/office/officeart/2005/8/layout/list1"/>
    <dgm:cxn modelId="{9FBB71C6-1ECA-4853-BE4C-81D15A4E3845}" type="presParOf" srcId="{EA230A3E-EE9B-4D4A-9EBF-7594AC95DA0B}" destId="{1131BC95-9272-4CD4-ADB3-A4F4E9B85481}" srcOrd="5" destOrd="0" presId="urn:microsoft.com/office/officeart/2005/8/layout/list1"/>
    <dgm:cxn modelId="{449CC715-5245-4DA7-9FBC-48E9D33F1F6A}" type="presParOf" srcId="{EA230A3E-EE9B-4D4A-9EBF-7594AC95DA0B}" destId="{A3D8A967-02DB-4853-8E70-81AB2B65FCAF}" srcOrd="6" destOrd="0" presId="urn:microsoft.com/office/officeart/2005/8/layout/list1"/>
    <dgm:cxn modelId="{7DAD00C2-64E6-466B-92FE-563E9378273B}" type="presParOf" srcId="{EA230A3E-EE9B-4D4A-9EBF-7594AC95DA0B}" destId="{03FF836E-DB0E-425A-BF8D-E67CD111FE1A}" srcOrd="7" destOrd="0" presId="urn:microsoft.com/office/officeart/2005/8/layout/list1"/>
    <dgm:cxn modelId="{9DC85573-D147-4880-A6A8-94E90584719A}" type="presParOf" srcId="{EA230A3E-EE9B-4D4A-9EBF-7594AC95DA0B}" destId="{16B2FA76-4D50-4B42-8688-F2B5E5FCDBD9}" srcOrd="8" destOrd="0" presId="urn:microsoft.com/office/officeart/2005/8/layout/list1"/>
    <dgm:cxn modelId="{B440D936-7539-4C64-8121-026207B856A5}" type="presParOf" srcId="{16B2FA76-4D50-4B42-8688-F2B5E5FCDBD9}" destId="{AE1BF93E-2C9B-40FE-94D4-9F450212A492}" srcOrd="0" destOrd="0" presId="urn:microsoft.com/office/officeart/2005/8/layout/list1"/>
    <dgm:cxn modelId="{182C5F7A-C2CC-4E1B-AC03-7314D9AE466E}" type="presParOf" srcId="{16B2FA76-4D50-4B42-8688-F2B5E5FCDBD9}" destId="{5367D1E3-BB31-4CE2-822D-7E235E6A7A59}" srcOrd="1" destOrd="0" presId="urn:microsoft.com/office/officeart/2005/8/layout/list1"/>
    <dgm:cxn modelId="{E62C62C7-7454-4896-8D1A-EF47196EA50D}" type="presParOf" srcId="{EA230A3E-EE9B-4D4A-9EBF-7594AC95DA0B}" destId="{FECD0530-71E1-40FE-B93C-1D6083DEF417}" srcOrd="9" destOrd="0" presId="urn:microsoft.com/office/officeart/2005/8/layout/list1"/>
    <dgm:cxn modelId="{AA8EF878-E7C1-475E-93A2-6CBF93E8622F}" type="presParOf" srcId="{EA230A3E-EE9B-4D4A-9EBF-7594AC95DA0B}" destId="{23B2388F-7561-40AE-AF73-E27F08E31B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3716D-AD0E-419E-B24A-E7820D332289}">
      <dsp:nvSpPr>
        <dsp:cNvPr id="0" name=""/>
        <dsp:cNvSpPr/>
      </dsp:nvSpPr>
      <dsp:spPr>
        <a:xfrm>
          <a:off x="0" y="318934"/>
          <a:ext cx="9928772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583" tIns="312420" rIns="77058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dirty="0" smtClean="0">
              <a:latin typeface="Candara" panose="020E0502030303020204" pitchFamily="34" charset="0"/>
            </a:rPr>
            <a:t>Проект/изменения </a:t>
          </a:r>
          <a:r>
            <a:rPr lang="bg-BG" sz="1500" kern="1200" dirty="0">
              <a:latin typeface="Candara" panose="020E0502030303020204" pitchFamily="34" charset="0"/>
            </a:rPr>
            <a:t>на необходимите </a:t>
          </a:r>
          <a:r>
            <a:rPr lang="bg-BG" sz="1500" kern="1200" dirty="0" smtClean="0">
              <a:latin typeface="Candara" panose="020E0502030303020204" pitchFamily="34" charset="0"/>
            </a:rPr>
            <a:t>правни/регулаторни разпоредби в съответствие с изискванията на </a:t>
          </a:r>
          <a:r>
            <a:rPr lang="bg-BG" sz="1500" kern="1200" dirty="0">
              <a:latin typeface="Candara" panose="020E0502030303020204" pitchFamily="34" charset="0"/>
            </a:rPr>
            <a:t>Закон за енергетиката </a:t>
          </a:r>
          <a:r>
            <a:rPr lang="bg-BG" sz="1500" kern="1200" dirty="0" smtClean="0">
              <a:latin typeface="Candara" panose="020E0502030303020204" pitchFamily="34" charset="0"/>
            </a:rPr>
            <a:t>по отношение на </a:t>
          </a:r>
          <a:r>
            <a:rPr lang="en-US" sz="1500" kern="1200" dirty="0" smtClean="0">
              <a:latin typeface="Candara" panose="020E0502030303020204" pitchFamily="34" charset="0"/>
            </a:rPr>
            <a:t>REMIT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399"/>
            </a:buClr>
            <a:buFont typeface="Arial" panose="020B0604020202020204" pitchFamily="34" charset="0"/>
            <a:buChar char="••"/>
          </a:pPr>
          <a:r>
            <a:rPr lang="bg-BG" sz="1500" kern="1200" dirty="0">
              <a:latin typeface="Candara" panose="020E0502030303020204" pitchFamily="34" charset="0"/>
            </a:rPr>
            <a:t>Предложение </a:t>
          </a:r>
          <a:r>
            <a:rPr lang="bg-BG" sz="1500" kern="1200" dirty="0" smtClean="0">
              <a:latin typeface="Candara" panose="020E0502030303020204" pitchFamily="34" charset="0"/>
            </a:rPr>
            <a:t>за вътрешни </a:t>
          </a:r>
          <a:r>
            <a:rPr lang="bg-BG" sz="1500" kern="1200" dirty="0">
              <a:latin typeface="Candara" panose="020E0502030303020204" pitchFamily="34" charset="0"/>
            </a:rPr>
            <a:t>правила, </a:t>
          </a:r>
          <a:r>
            <a:rPr lang="bg-BG" sz="1500" kern="1200" dirty="0" smtClean="0">
              <a:latin typeface="Candara" panose="020E0502030303020204" pitchFamily="34" charset="0"/>
            </a:rPr>
            <a:t>които следва да </a:t>
          </a:r>
          <a:r>
            <a:rPr lang="bg-BG" sz="1500" kern="1200" dirty="0">
              <a:latin typeface="Candara" panose="020E0502030303020204" pitchFamily="34" charset="0"/>
            </a:rPr>
            <a:t>се изпълняват от разследващите експерти на </a:t>
          </a:r>
          <a:r>
            <a:rPr lang="bg-BG" sz="1500" kern="1200" dirty="0" smtClean="0">
              <a:latin typeface="Candara" panose="020E0502030303020204" pitchFamily="34" charset="0"/>
            </a:rPr>
            <a:t>КЕВР при оценка на потенциални </a:t>
          </a:r>
          <a:r>
            <a:rPr lang="bg-BG" sz="1500" kern="1200" dirty="0">
              <a:latin typeface="Candara" panose="020E0502030303020204" pitchFamily="34" charset="0"/>
            </a:rPr>
            <a:t>нарушения по </a:t>
          </a:r>
          <a:r>
            <a:rPr lang="en-US" sz="1500" kern="1200" dirty="0">
              <a:latin typeface="Candara" panose="020E0502030303020204" pitchFamily="34" charset="0"/>
            </a:rPr>
            <a:t>REMIT</a:t>
          </a:r>
          <a:endParaRPr lang="en-US" sz="1500" kern="1200" dirty="0"/>
        </a:p>
      </dsp:txBody>
      <dsp:txXfrm>
        <a:off x="0" y="318934"/>
        <a:ext cx="9928772" cy="1323000"/>
      </dsp:txXfrm>
    </dsp:sp>
    <dsp:sp modelId="{630BA0C6-6CA5-4FD7-B372-C5B05511A288}">
      <dsp:nvSpPr>
        <dsp:cNvPr id="0" name=""/>
        <dsp:cNvSpPr/>
      </dsp:nvSpPr>
      <dsp:spPr>
        <a:xfrm>
          <a:off x="464909" y="99108"/>
          <a:ext cx="695014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699" tIns="0" rIns="2626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/>
            <a:t>Правни задачи</a:t>
          </a:r>
          <a:endParaRPr lang="en-US" sz="1500" b="1" kern="1200" dirty="0"/>
        </a:p>
      </dsp:txBody>
      <dsp:txXfrm>
        <a:off x="486525" y="120724"/>
        <a:ext cx="6906908" cy="399568"/>
      </dsp:txXfrm>
    </dsp:sp>
    <dsp:sp modelId="{A3D8A967-02DB-4853-8E70-81AB2B65FCAF}">
      <dsp:nvSpPr>
        <dsp:cNvPr id="0" name=""/>
        <dsp:cNvSpPr/>
      </dsp:nvSpPr>
      <dsp:spPr>
        <a:xfrm>
          <a:off x="0" y="1945908"/>
          <a:ext cx="9928772" cy="222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583" tIns="312420" rIns="77058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dirty="0">
              <a:latin typeface="Candara" panose="020E0502030303020204" pitchFamily="34" charset="0"/>
            </a:rPr>
            <a:t>Подпомагане на хармонизирането и унифицирането на регулаторната отчетност на отделните електроразпределителни </a:t>
          </a:r>
          <a:r>
            <a:rPr lang="bg-BG" sz="1500" kern="1200" dirty="0" smtClean="0">
              <a:latin typeface="Candara" panose="020E0502030303020204" pitchFamily="34" charset="0"/>
            </a:rPr>
            <a:t>дружества и </a:t>
          </a:r>
          <a:r>
            <a:rPr lang="bg-BG" sz="1500" kern="1200" dirty="0">
              <a:latin typeface="Candara" panose="020E0502030303020204" pitchFamily="34" charset="0"/>
            </a:rPr>
            <a:t>отчитането им към КЕВР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dirty="0">
              <a:latin typeface="Candara" panose="020E0502030303020204" pitchFamily="34" charset="0"/>
            </a:rPr>
            <a:t>Повишаване капацитета на КЕВР </a:t>
          </a:r>
          <a:r>
            <a:rPr lang="bg-BG" sz="1500" kern="1200" dirty="0" smtClean="0">
              <a:latin typeface="Candara" panose="020E0502030303020204" pitchFamily="34" charset="0"/>
            </a:rPr>
            <a:t>при  оценка на  финансовите данни, предоставени от електроразпределителните дружествд, с цел подобрение </a:t>
          </a:r>
          <a:r>
            <a:rPr lang="bg-BG" sz="1500" kern="1200" dirty="0">
              <a:latin typeface="Candara" panose="020E0502030303020204" pitchFamily="34" charset="0"/>
            </a:rPr>
            <a:t>на регулаторния мониторинг </a:t>
          </a:r>
          <a:r>
            <a:rPr lang="bg-BG" sz="1500" kern="1200" dirty="0" smtClean="0">
              <a:latin typeface="Candara" panose="020E0502030303020204" pitchFamily="34" charset="0"/>
            </a:rPr>
            <a:t>на разходите на разпределителната система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dirty="0">
              <a:latin typeface="Candara" panose="020E0502030303020204" pitchFamily="34" charset="0"/>
            </a:rPr>
            <a:t>Предложение на регулаторни практики за определяне на показатели за качеството на електроенергията на разпределителните мрежи и обвързването на регулираните приходи на електроразпределителните дружества с качеството на техните услуги</a:t>
          </a:r>
          <a:endParaRPr lang="en-US" sz="1500" kern="1200" dirty="0"/>
        </a:p>
      </dsp:txBody>
      <dsp:txXfrm>
        <a:off x="0" y="1945908"/>
        <a:ext cx="9928772" cy="2220750"/>
      </dsp:txXfrm>
    </dsp:sp>
    <dsp:sp modelId="{D2BA53F3-8D3D-470A-BD55-DA332A9B01AB}">
      <dsp:nvSpPr>
        <dsp:cNvPr id="0" name=""/>
        <dsp:cNvSpPr/>
      </dsp:nvSpPr>
      <dsp:spPr>
        <a:xfrm>
          <a:off x="496438" y="1724508"/>
          <a:ext cx="695014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699" tIns="0" rIns="2626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/>
            <a:t>Технически задачи</a:t>
          </a:r>
          <a:endParaRPr lang="en-US" sz="1500" b="1" kern="1200" dirty="0"/>
        </a:p>
      </dsp:txBody>
      <dsp:txXfrm>
        <a:off x="518054" y="1746124"/>
        <a:ext cx="6906908" cy="399568"/>
      </dsp:txXfrm>
    </dsp:sp>
    <dsp:sp modelId="{23B2388F-7561-40AE-AF73-E27F08E31B0E}">
      <dsp:nvSpPr>
        <dsp:cNvPr id="0" name=""/>
        <dsp:cNvSpPr/>
      </dsp:nvSpPr>
      <dsp:spPr>
        <a:xfrm>
          <a:off x="0" y="4469058"/>
          <a:ext cx="9928772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583" tIns="312420" rIns="77058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Повишаване капацитета на експертите от КЕВР чрез обучения по теми, свързани с гореспоменатите въпроси</a:t>
          </a:r>
          <a:endParaRPr lang="en-US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4469058"/>
        <a:ext cx="9928772" cy="850500"/>
      </dsp:txXfrm>
    </dsp:sp>
    <dsp:sp modelId="{5367D1E3-BB31-4CE2-822D-7E235E6A7A59}">
      <dsp:nvSpPr>
        <dsp:cNvPr id="0" name=""/>
        <dsp:cNvSpPr/>
      </dsp:nvSpPr>
      <dsp:spPr>
        <a:xfrm>
          <a:off x="496438" y="4247658"/>
          <a:ext cx="695014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699" tIns="0" rIns="2626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/>
            <a:t>Изграждане на капацитет / Обучения</a:t>
          </a:r>
          <a:endParaRPr lang="en-US" sz="1500" b="1" kern="1200" dirty="0"/>
        </a:p>
      </dsp:txBody>
      <dsp:txXfrm>
        <a:off x="518054" y="4269274"/>
        <a:ext cx="690690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877" cy="3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2067" y="0"/>
            <a:ext cx="4034877" cy="3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0157"/>
            <a:ext cx="4034877" cy="3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2067" y="6670157"/>
            <a:ext cx="4034877" cy="3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BA7D6E2-4CE9-42CF-834E-E61E6D8C4ED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60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877" cy="3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2067" y="0"/>
            <a:ext cx="4034877" cy="3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527050"/>
            <a:ext cx="4681537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127" y="3335656"/>
            <a:ext cx="7446849" cy="3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157"/>
            <a:ext cx="4034877" cy="3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2067" y="6670157"/>
            <a:ext cx="4034877" cy="3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119F797-487F-46F4-ABE8-BC8903FFBA2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445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81537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9F797-487F-46F4-ABE8-BC8903FFBA2D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071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9F797-487F-46F4-ABE8-BC8903FFBA2D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658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9F797-487F-46F4-ABE8-BC8903FFBA2D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029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555627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-2" y="635436"/>
            <a:ext cx="12192001" cy="8531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1000">
                <a:srgbClr val="1539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ECAFB4-776D-44BA-BE18-67EF364293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041" y="6381584"/>
            <a:ext cx="11741914" cy="420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4F7AE6-E8CB-4DB9-B3FC-61A49840CA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39845" y="55756"/>
            <a:ext cx="2694666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9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115094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36697" y="249238"/>
            <a:ext cx="10820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7981" y="6339886"/>
            <a:ext cx="11729117" cy="0"/>
          </a:xfrm>
          <a:prstGeom prst="line">
            <a:avLst/>
          </a:prstGeom>
          <a:ln w="28575">
            <a:solidFill>
              <a:srgbClr val="1944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13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85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2453" y="3928274"/>
            <a:ext cx="250736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g-BG" sz="1600" b="1" dirty="0" smtClean="0">
                <a:latin typeface="Candara" panose="020E0502030303020204" pitchFamily="34" charset="0"/>
              </a:rPr>
              <a:t>Др. </a:t>
            </a:r>
            <a:r>
              <a:rPr lang="bg-BG" sz="1600" b="1" dirty="0">
                <a:latin typeface="Candara" panose="020E0502030303020204" pitchFamily="34" charset="0"/>
              </a:rPr>
              <a:t>Джордж Влондакис</a:t>
            </a:r>
            <a:endParaRPr lang="en-US" sz="16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5637" y="1015781"/>
            <a:ext cx="755729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>
                <a:latin typeface="Candara" panose="020E0502030303020204" pitchFamily="34" charset="0"/>
              </a:rPr>
              <a:t>Проект</a:t>
            </a:r>
            <a:r>
              <a:rPr lang="en-US" dirty="0">
                <a:latin typeface="Candara" panose="020E0502030303020204" pitchFamily="34" charset="0"/>
              </a:rPr>
              <a:t> № BG05SFOP001-2.012-0001</a:t>
            </a:r>
          </a:p>
          <a:p>
            <a:pPr algn="ctr"/>
            <a:r>
              <a:rPr lang="en-US" b="1" dirty="0" smtClean="0">
                <a:latin typeface="Candara" panose="020E0502030303020204" pitchFamily="34" charset="0"/>
              </a:rPr>
              <a:t>“</a:t>
            </a:r>
            <a:r>
              <a:rPr lang="bg-BG" b="1" dirty="0">
                <a:latin typeface="Candara" panose="020E0502030303020204" pitchFamily="34" charset="0"/>
              </a:rPr>
              <a:t>Развитие на аналитичния капацитет на Комисията за енергийно и водно регулиране</a:t>
            </a:r>
            <a:r>
              <a:rPr lang="en-US" b="1" dirty="0">
                <a:latin typeface="Candara" panose="020E0502030303020204" pitchFamily="34" charset="0"/>
              </a:rPr>
              <a:t>”</a:t>
            </a:r>
          </a:p>
          <a:p>
            <a:pPr algn="ctr"/>
            <a:endParaRPr lang="en-US" sz="2200" dirty="0">
              <a:latin typeface="Candara" panose="020E0502030303020204" pitchFamily="34" charset="0"/>
            </a:endParaRPr>
          </a:p>
          <a:p>
            <a:pPr algn="ctr"/>
            <a:r>
              <a:rPr lang="bg-BG" sz="1400" dirty="0" smtClean="0">
                <a:latin typeface="Candara" panose="020E0502030303020204" pitchFamily="34" charset="0"/>
              </a:rPr>
              <a:t>Проектът </a:t>
            </a:r>
            <a:r>
              <a:rPr lang="bg-BG" sz="1400" dirty="0">
                <a:latin typeface="Candara" panose="020E0502030303020204" pitchFamily="34" charset="0"/>
              </a:rPr>
              <a:t>се осъществява с финансовата подкрепа на Оперативна програма „Добро управление“</a:t>
            </a:r>
            <a:r>
              <a:rPr lang="en-US" sz="1400" dirty="0">
                <a:latin typeface="Candara" panose="020E0502030303020204" pitchFamily="34" charset="0"/>
              </a:rPr>
              <a:t>, </a:t>
            </a:r>
            <a:r>
              <a:rPr lang="bg-BG" sz="1400" dirty="0">
                <a:latin typeface="Candara" panose="020E0502030303020204" pitchFamily="34" charset="0"/>
              </a:rPr>
              <a:t>съфинансирана от Европейския съюз чрез Европейския социален фонд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195" y="5125996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София</a:t>
            </a:r>
            <a:r>
              <a:rPr lang="en-US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, </a:t>
            </a:r>
            <a:r>
              <a:rPr lang="bg-BG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31</a:t>
            </a:r>
            <a:r>
              <a:rPr lang="en-US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 </a:t>
            </a:r>
            <a:r>
              <a:rPr lang="bg-BG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Януари</a:t>
            </a:r>
            <a:r>
              <a:rPr lang="en-US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 20</a:t>
            </a:r>
            <a:r>
              <a:rPr lang="bg-BG" sz="20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20</a:t>
            </a:r>
            <a:r>
              <a:rPr lang="en-US" sz="20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 </a:t>
            </a:r>
            <a:r>
              <a:rPr lang="bg-BG" sz="20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г.</a:t>
            </a:r>
            <a:endParaRPr lang="el-GR" sz="2000" b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881906"/>
            <a:ext cx="7266307" cy="90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Image result for european commissi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european commissio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6" descr="Image result for european commissio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3999" y="808199"/>
            <a:ext cx="9144001" cy="853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4" name="Picture 2" descr="G:\Secretary\Standard EXERGIA\EXERGIA logo\With shadow\Exergia logo - Without ti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77" y="4341214"/>
            <a:ext cx="1820344" cy="5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C30CE4-BDC2-4856-83F0-55717BD94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45" y="6402887"/>
            <a:ext cx="1656712" cy="341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F89D17-C325-434A-83B3-5866D2B13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714" y="112422"/>
            <a:ext cx="2048307" cy="705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879129-DE4D-4A99-925A-8CB89AF5E7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16" t="4053" r="5890"/>
          <a:stretch/>
        </p:blipFill>
        <p:spPr>
          <a:xfrm>
            <a:off x="287297" y="190082"/>
            <a:ext cx="1761609" cy="7054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6DA88F-0551-4C8F-8C0A-9898CCF2F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6278" y="6386886"/>
            <a:ext cx="357283" cy="3572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01652" y="6402887"/>
            <a:ext cx="1749219" cy="4711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l-GR" sz="800" i="1" kern="1200" dirty="0">
                <a:solidFill>
                  <a:srgbClr val="606060"/>
                </a:solidFill>
                <a:effectLst/>
                <a:latin typeface="Arial Unicode MS"/>
                <a:ea typeface="Times New Roman"/>
              </a:rPr>
              <a:t>КОМИСИЯ ЗА ЕНЕРГИЙНО И ВОДНО РЕГУЛИРАНЕ</a:t>
            </a:r>
            <a:endParaRPr lang="bg-BG" sz="8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100"/>
              </a:spcAft>
            </a:pPr>
            <a:r>
              <a:rPr lang="en-GB" sz="800" dirty="0">
                <a:effectLst/>
                <a:latin typeface="Candara"/>
                <a:ea typeface="Arial"/>
                <a:cs typeface="Times New Roman"/>
              </a:rPr>
              <a:t> </a:t>
            </a:r>
            <a:endParaRPr lang="bg-BG" sz="800" dirty="0">
              <a:effectLst/>
              <a:latin typeface="Candara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82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783088" y="1195077"/>
            <a:ext cx="8625823" cy="13522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5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bg-BG" sz="2000" b="1" kern="0" dirty="0">
                <a:latin typeface="Candara" panose="020E0502030303020204" pitchFamily="34" charset="0"/>
                <a:cs typeface="Arial" panose="020B0604020202020204" pitchFamily="34" charset="0"/>
              </a:rPr>
              <a:t>Целта</a:t>
            </a: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bg-BG" sz="2000" kern="0" dirty="0" smtClean="0">
                <a:latin typeface="Candara" panose="020E0502030303020204" pitchFamily="34" charset="0"/>
                <a:cs typeface="Arial" panose="020B0604020202020204" pitchFamily="34" charset="0"/>
              </a:rPr>
              <a:t>на </a:t>
            </a: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проекта е</a:t>
            </a:r>
            <a:r>
              <a:rPr lang="en-US" sz="2000" kern="0" dirty="0" smtClean="0">
                <a:latin typeface="Candara" panose="020E0502030303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П</a:t>
            </a:r>
            <a:r>
              <a:rPr lang="ru-RU" sz="2000" kern="0" smtClean="0">
                <a:latin typeface="Candara" panose="020E0502030303020204" pitchFamily="34" charset="0"/>
                <a:cs typeface="Arial" panose="020B0604020202020204" pitchFamily="34" charset="0"/>
              </a:rPr>
              <a:t>одобряване</a:t>
            </a:r>
            <a:r>
              <a:rPr lang="ru-RU" sz="2000" kern="0" dirty="0" smtClean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на </a:t>
            </a:r>
            <a:r>
              <a:rPr lang="ru-RU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аналитичния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и </a:t>
            </a:r>
            <a:r>
              <a:rPr lang="ru-RU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техническия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капацитет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на </a:t>
            </a:r>
            <a:r>
              <a:rPr lang="ru-RU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регулатора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и </a:t>
            </a:r>
            <a:r>
              <a:rPr lang="ru-RU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подобряване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регулирането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на цените и на </a:t>
            </a:r>
            <a:r>
              <a:rPr lang="ru-RU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ефективността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на </a:t>
            </a:r>
            <a:r>
              <a:rPr lang="ru-RU" sz="2000" kern="0" dirty="0" err="1">
                <a:latin typeface="Candara" panose="020E0502030303020204" pitchFamily="34" charset="0"/>
                <a:cs typeface="Arial" panose="020B0604020202020204" pitchFamily="34" charset="0"/>
              </a:rPr>
              <a:t>електроенергийния</a:t>
            </a:r>
            <a:r>
              <a:rPr lang="ru-RU" sz="2000" kern="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 err="1" smtClean="0">
                <a:latin typeface="Candara" panose="020E0502030303020204" pitchFamily="34" charset="0"/>
                <a:cs typeface="Arial" panose="020B0604020202020204" pitchFamily="34" charset="0"/>
              </a:rPr>
              <a:t>пазар</a:t>
            </a:r>
            <a:endParaRPr lang="en-US" sz="2000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49805" y="197623"/>
            <a:ext cx="535099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/>
            <a:r>
              <a:rPr lang="bg-BG" kern="0" dirty="0">
                <a:latin typeface="Candara" panose="020E0502030303020204" pitchFamily="34" charset="0"/>
                <a:cs typeface="Arial" panose="020B0604020202020204" pitchFamily="34" charset="0"/>
              </a:rPr>
              <a:t>Същност и предистория на проекта</a:t>
            </a:r>
            <a:endParaRPr lang="en-CA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2E9D06-21C1-4914-A613-496B267F1BD2}"/>
              </a:ext>
            </a:extLst>
          </p:cNvPr>
          <p:cNvSpPr txBox="1">
            <a:spLocks/>
          </p:cNvSpPr>
          <p:nvPr/>
        </p:nvSpPr>
        <p:spPr>
          <a:xfrm>
            <a:off x="3929687" y="2049123"/>
            <a:ext cx="7660174" cy="9964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5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en-US" sz="1800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C73F3AD-4925-41AB-BC7D-246A4264CD50}"/>
              </a:ext>
            </a:extLst>
          </p:cNvPr>
          <p:cNvSpPr txBox="1">
            <a:spLocks/>
          </p:cNvSpPr>
          <p:nvPr/>
        </p:nvSpPr>
        <p:spPr>
          <a:xfrm>
            <a:off x="1783089" y="2820674"/>
            <a:ext cx="8625822" cy="32819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3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5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bg-BG" sz="2000" b="1" kern="0" dirty="0">
                <a:latin typeface="Candara" panose="020E0502030303020204" pitchFamily="34" charset="0"/>
                <a:cs typeface="Arial" panose="020B0604020202020204" pitchFamily="34" charset="0"/>
              </a:rPr>
              <a:t>Ключови елементи от предисторията </a:t>
            </a: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на проекта</a:t>
            </a:r>
            <a:r>
              <a:rPr 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Измененията в Закон за енергетиката от м. май 2018 г., които въвеждат Регламент (ЕС) №1227/2011 </a:t>
            </a:r>
            <a:r>
              <a:rPr lang="en-US" sz="2000" kern="0" dirty="0">
                <a:latin typeface="Candara" panose="020E0502030303020204" pitchFamily="34" charset="0"/>
                <a:cs typeface="Arial" panose="020B0604020202020204" pitchFamily="34" charset="0"/>
              </a:rPr>
              <a:t>REMIT </a:t>
            </a: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и свързани разпоредби</a:t>
            </a:r>
            <a:endParaRPr lang="en-US" sz="2000" kern="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Прилагането на някои от тези разпоредби изисква </a:t>
            </a:r>
            <a:r>
              <a:rPr lang="bg-BG" sz="2000" kern="0" dirty="0" smtClean="0">
                <a:latin typeface="Candara" panose="020E0502030303020204" pitchFamily="34" charset="0"/>
                <a:cs typeface="Arial" panose="020B0604020202020204" pitchFamily="34" charset="0"/>
              </a:rPr>
              <a:t>разработване/ </a:t>
            </a: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изменение на подзаконовите нормативни актове </a:t>
            </a:r>
            <a:r>
              <a:rPr lang="bg-BG" sz="2000" kern="0" dirty="0" smtClean="0">
                <a:latin typeface="Candara" panose="020E0502030303020204" pitchFamily="34" charset="0"/>
                <a:cs typeface="Arial" panose="020B0604020202020204" pitchFamily="34" charset="0"/>
              </a:rPr>
              <a:t>и/или </a:t>
            </a: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наредби</a:t>
            </a:r>
            <a:endParaRPr lang="en-US" sz="2000" kern="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КЕВР е </a:t>
            </a:r>
            <a:r>
              <a:rPr lang="bg-BG" sz="2000" kern="0" dirty="0" smtClean="0">
                <a:latin typeface="Candara" panose="020E0502030303020204" pitchFamily="34" charset="0"/>
                <a:cs typeface="Arial" panose="020B0604020202020204" pitchFamily="34" charset="0"/>
              </a:rPr>
              <a:t>поискала </a:t>
            </a: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подкрепа за подобряване на регулаторната рамка на електроразпределителните мрежи</a:t>
            </a:r>
            <a:endParaRPr lang="en-US" sz="2000" kern="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Необходимост от допълнителни дейности за </a:t>
            </a:r>
            <a:r>
              <a:rPr lang="bg-BG" sz="2000" kern="0" dirty="0" smtClean="0">
                <a:latin typeface="Candara" panose="020E0502030303020204" pitchFamily="34" charset="0"/>
                <a:cs typeface="Arial" panose="020B0604020202020204" pitchFamily="34" charset="0"/>
              </a:rPr>
              <a:t>развитие на капацитета </a:t>
            </a:r>
            <a:r>
              <a:rPr lang="bg-BG" sz="2000" kern="0" dirty="0">
                <a:latin typeface="Candara" panose="020E0502030303020204" pitchFamily="34" charset="0"/>
                <a:cs typeface="Arial" panose="020B0604020202020204" pitchFamily="34" charset="0"/>
              </a:rPr>
              <a:t>на служителите на КЕВР</a:t>
            </a:r>
            <a:endParaRPr lang="en-US" sz="2000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9731" y="162000"/>
            <a:ext cx="887287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>
              <a:lnSpc>
                <a:spcPts val="2000"/>
              </a:lnSpc>
            </a:pPr>
            <a:r>
              <a:rPr lang="bg-BG" kern="0" dirty="0">
                <a:latin typeface="Candara" panose="020E0502030303020204" pitchFamily="34" charset="0"/>
                <a:cs typeface="Arial" panose="020B0604020202020204" pitchFamily="34" charset="0"/>
              </a:rPr>
              <a:t>Цели на проектните задачи</a:t>
            </a:r>
            <a:endParaRPr lang="en-CA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B4F94ABB-A08F-4841-9F0A-F688E0DD8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693547"/>
              </p:ext>
            </p:extLst>
          </p:nvPr>
        </p:nvGraphicFramePr>
        <p:xfrm>
          <a:off x="1327806" y="719666"/>
          <a:ext cx="99287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98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52586" y="225062"/>
            <a:ext cx="887287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>
              <a:lnSpc>
                <a:spcPts val="2000"/>
              </a:lnSpc>
            </a:pPr>
            <a:r>
              <a:rPr lang="bg-BG" kern="0" dirty="0">
                <a:latin typeface="Candara" panose="020E0502030303020204" pitchFamily="34" charset="0"/>
                <a:cs typeface="Arial" panose="020B0604020202020204" pitchFamily="34" charset="0"/>
              </a:rPr>
              <a:t>Правни задачи</a:t>
            </a:r>
            <a:endParaRPr lang="en-CA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4822" y="831887"/>
            <a:ext cx="9104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Преглед на приложимото българско законодателство и съответните практики в ЕС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Изменения в Наредба № 3 от 21.03.2013 г. (Лицензиране на дейностите в енергетиката)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Проект на методика за изчисляване на глобите/санкциите, налагани за нарушение на </a:t>
            </a:r>
            <a:r>
              <a:rPr lang="en-US" sz="2000" dirty="0">
                <a:latin typeface="Candara" panose="020E0502030303020204" pitchFamily="34" charset="0"/>
              </a:rPr>
              <a:t>REMIT (</a:t>
            </a:r>
            <a:r>
              <a:rPr lang="bg-BG" sz="2000" dirty="0">
                <a:latin typeface="Candara" panose="020E0502030303020204" pitchFamily="34" charset="0"/>
              </a:rPr>
              <a:t>чл. 224г, ал. 3 от Закон за енергетика)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Правила за взаимодействие и сътрудничество между КЕВР и КЗК, КФН и за съвместни действия между КЕВР и Министерството на вътрешните работи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Преглед и анализ на приети от други български държавни органи документи, свързани с действията на разследващи експерти при извършване на разследвания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Вътрешни правила за разследващите експерти на КЕВР, които участват в разследването по </a:t>
            </a:r>
            <a:r>
              <a:rPr lang="en-US" sz="2000" dirty="0">
                <a:latin typeface="Candara" panose="020E0502030303020204" pitchFamily="34" charset="0"/>
              </a:rPr>
              <a:t>REMIT</a:t>
            </a:r>
          </a:p>
        </p:txBody>
      </p:sp>
    </p:spTree>
    <p:extLst>
      <p:ext uri="{BB962C8B-B14F-4D97-AF65-F5344CB8AC3E}">
        <p14:creationId xmlns:p14="http://schemas.microsoft.com/office/powerpoint/2010/main" val="21980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52586" y="225062"/>
            <a:ext cx="887287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>
              <a:lnSpc>
                <a:spcPts val="2000"/>
              </a:lnSpc>
            </a:pPr>
            <a:r>
              <a:rPr lang="bg-BG" kern="0" dirty="0">
                <a:latin typeface="Candara" panose="020E0502030303020204" pitchFamily="34" charset="0"/>
                <a:cs typeface="Arial" panose="020B0604020202020204" pitchFamily="34" charset="0"/>
              </a:rPr>
              <a:t>Технически задачи</a:t>
            </a:r>
            <a:endParaRPr lang="en-CA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531" y="781534"/>
            <a:ext cx="109914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Практики на ЕС регулатори и мрежовите оператори в България във връзка с регулаторната отчетност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Проект на правила за единна регулаторна отчетност на електроразпределителните дружества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Практики на ЕС регулатори </a:t>
            </a:r>
            <a:r>
              <a:rPr lang="bg-BG" sz="2000" dirty="0" smtClean="0">
                <a:latin typeface="Candara" panose="020E0502030303020204" pitchFamily="34" charset="0"/>
              </a:rPr>
              <a:t>при оценка </a:t>
            </a:r>
            <a:r>
              <a:rPr lang="bg-BG" sz="2000" dirty="0">
                <a:latin typeface="Candara" panose="020E0502030303020204" pitchFamily="34" charset="0"/>
              </a:rPr>
              <a:t>на капиталовите (</a:t>
            </a:r>
            <a:r>
              <a:rPr lang="en-US" sz="2000" dirty="0">
                <a:latin typeface="Candara" panose="020E0502030303020204" pitchFamily="34" charset="0"/>
              </a:rPr>
              <a:t>CAPEX) </a:t>
            </a:r>
            <a:r>
              <a:rPr lang="bg-BG" sz="2000" dirty="0">
                <a:latin typeface="Candara" panose="020E0502030303020204" pitchFamily="34" charset="0"/>
              </a:rPr>
              <a:t>и оперативните (</a:t>
            </a:r>
            <a:r>
              <a:rPr lang="en-US" sz="2000" dirty="0">
                <a:latin typeface="Candara" panose="020E0502030303020204" pitchFamily="34" charset="0"/>
              </a:rPr>
              <a:t>OPEX) </a:t>
            </a:r>
            <a:r>
              <a:rPr lang="bg-BG" sz="2000" dirty="0">
                <a:latin typeface="Candara" panose="020E0502030303020204" pitchFamily="34" charset="0"/>
              </a:rPr>
              <a:t>разходи на електроразпределителните дружества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Проект на Методика за оценка на </a:t>
            </a:r>
            <a:r>
              <a:rPr lang="en-US" sz="2000" dirty="0">
                <a:latin typeface="Candara" panose="020E0502030303020204" pitchFamily="34" charset="0"/>
              </a:rPr>
              <a:t>CAPEX </a:t>
            </a:r>
            <a:r>
              <a:rPr lang="bg-BG" sz="2000" dirty="0">
                <a:latin typeface="Candara" panose="020E0502030303020204" pitchFamily="34" charset="0"/>
              </a:rPr>
              <a:t>и </a:t>
            </a:r>
            <a:r>
              <a:rPr lang="en-US" sz="2000" dirty="0">
                <a:latin typeface="Candara" panose="020E0502030303020204" pitchFamily="34" charset="0"/>
              </a:rPr>
              <a:t>OPEX </a:t>
            </a:r>
            <a:r>
              <a:rPr lang="bg-BG" sz="2000" dirty="0">
                <a:latin typeface="Candara" panose="020E0502030303020204" pitchFamily="34" charset="0"/>
              </a:rPr>
              <a:t>на електроразпределителните дружества </a:t>
            </a:r>
            <a:endParaRPr lang="bg-BG" sz="2000" i="1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Candara" panose="020E0502030303020204" pitchFamily="34" charset="0"/>
              </a:rPr>
              <a:t>Практики </a:t>
            </a:r>
            <a:r>
              <a:rPr lang="bg-BG" sz="2000" dirty="0">
                <a:latin typeface="Candara" panose="020E0502030303020204" pitchFamily="34" charset="0"/>
              </a:rPr>
              <a:t>на ЕС регулатори с опит в регулирането на качеството на електроенергията и </a:t>
            </a:r>
            <a:r>
              <a:rPr lang="bg-BG" sz="2000" dirty="0" smtClean="0">
                <a:latin typeface="Candara" panose="020E0502030303020204" pitchFamily="34" charset="0"/>
              </a:rPr>
              <a:t>обслужването, както </a:t>
            </a:r>
            <a:r>
              <a:rPr lang="bg-BG" sz="2000" dirty="0">
                <a:latin typeface="Candara" panose="020E0502030303020204" pitchFamily="34" charset="0"/>
              </a:rPr>
              <a:t>и конкретни подходи за определяне на различни целеви показатели за специфични области на територията на дадено разпределително дружество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Проект на Методика за обвързване на регулираните приходи на електроразпределителните </a:t>
            </a:r>
            <a:r>
              <a:rPr lang="bg-BG" sz="2000" dirty="0" smtClean="0">
                <a:latin typeface="Candara" panose="020E0502030303020204" pitchFamily="34" charset="0"/>
              </a:rPr>
              <a:t>дружества с </a:t>
            </a:r>
            <a:r>
              <a:rPr lang="bg-BG" sz="2000" dirty="0">
                <a:latin typeface="Candara" panose="020E0502030303020204" pitchFamily="34" charset="0"/>
              </a:rPr>
              <a:t>показатели за ефективност и качество на услугите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52586" y="225062"/>
            <a:ext cx="887287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>
              <a:lnSpc>
                <a:spcPts val="2000"/>
              </a:lnSpc>
            </a:pPr>
            <a:r>
              <a:rPr lang="bg-BG" kern="0" dirty="0">
                <a:latin typeface="Candara" panose="020E0502030303020204" pitchFamily="34" charset="0"/>
                <a:cs typeface="Arial" panose="020B0604020202020204" pitchFamily="34" charset="0"/>
              </a:rPr>
              <a:t>Изграждане на капацитет / Обучения</a:t>
            </a:r>
            <a:endParaRPr lang="en-CA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8977" y="1366448"/>
            <a:ext cx="101340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Обучителни сесии по теми включващи Нови правила и Регулации, разработени от проекта във връзка с </a:t>
            </a:r>
            <a:r>
              <a:rPr lang="en-US" sz="2000" dirty="0">
                <a:latin typeface="Candara" panose="020E0502030303020204" pitchFamily="34" charset="0"/>
              </a:rPr>
              <a:t>REMIT, </a:t>
            </a:r>
            <a:r>
              <a:rPr lang="bg-BG" sz="2000" dirty="0">
                <a:latin typeface="Candara" panose="020E0502030303020204" pitchFamily="34" charset="0"/>
              </a:rPr>
              <a:t>разследващи практики в България от други институции и др. 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Обучение относно правилното прилагане на </a:t>
            </a:r>
            <a:r>
              <a:rPr lang="bg-BG" sz="2000" dirty="0" smtClean="0">
                <a:latin typeface="Candara" panose="020E0502030303020204" pitchFamily="34" charset="0"/>
              </a:rPr>
              <a:t>Проекта </a:t>
            </a:r>
            <a:r>
              <a:rPr lang="bg-BG" sz="2000" dirty="0">
                <a:latin typeface="Candara" panose="020E0502030303020204" pitchFamily="34" charset="0"/>
              </a:rPr>
              <a:t>на правила за </a:t>
            </a:r>
            <a:r>
              <a:rPr lang="bg-BG" sz="2000" dirty="0" smtClean="0">
                <a:latin typeface="Candara" panose="020E0502030303020204" pitchFamily="34" charset="0"/>
              </a:rPr>
              <a:t>единна регулаторна </a:t>
            </a:r>
            <a:r>
              <a:rPr lang="bg-BG" sz="2000" dirty="0">
                <a:latin typeface="Candara" panose="020E0502030303020204" pitchFamily="34" charset="0"/>
              </a:rPr>
              <a:t>отчетност </a:t>
            </a:r>
            <a:r>
              <a:rPr lang="bg-BG" sz="2000" dirty="0" smtClean="0">
                <a:latin typeface="Candara" panose="020E0502030303020204" pitchFamily="34" charset="0"/>
              </a:rPr>
              <a:t>на електроразпределителните </a:t>
            </a:r>
            <a:r>
              <a:rPr lang="bg-BG" sz="2000" dirty="0">
                <a:latin typeface="Candara" panose="020E0502030303020204" pitchFamily="34" charset="0"/>
              </a:rPr>
              <a:t>дружества</a:t>
            </a:r>
            <a:endParaRPr lang="en-US" sz="2000" b="1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Обучение относно правилното прилагане на М</a:t>
            </a:r>
            <a:r>
              <a:rPr lang="bg-BG" sz="2000" dirty="0" smtClean="0">
                <a:latin typeface="Candara" panose="020E0502030303020204" pitchFamily="34" charset="0"/>
              </a:rPr>
              <a:t>етодиката </a:t>
            </a:r>
            <a:r>
              <a:rPr lang="bg-BG" sz="2000" dirty="0">
                <a:latin typeface="Candara" panose="020E0502030303020204" pitchFamily="34" charset="0"/>
              </a:rPr>
              <a:t>за оценка на </a:t>
            </a:r>
            <a:r>
              <a:rPr lang="en-US" sz="2000" dirty="0">
                <a:latin typeface="Candara" panose="020E0502030303020204" pitchFamily="34" charset="0"/>
              </a:rPr>
              <a:t>CAPEX </a:t>
            </a:r>
            <a:r>
              <a:rPr lang="bg-BG" sz="2000" dirty="0">
                <a:latin typeface="Candara" panose="020E0502030303020204" pitchFamily="34" charset="0"/>
              </a:rPr>
              <a:t>и </a:t>
            </a:r>
            <a:r>
              <a:rPr lang="en-US" sz="2000" dirty="0">
                <a:latin typeface="Candara" panose="020E0502030303020204" pitchFamily="34" charset="0"/>
              </a:rPr>
              <a:t>OPEX </a:t>
            </a:r>
            <a:r>
              <a:rPr lang="bg-BG" sz="2000" dirty="0">
                <a:latin typeface="Candara" panose="020E0502030303020204" pitchFamily="34" charset="0"/>
              </a:rPr>
              <a:t>от електроразпределителните дружества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bg-BG" sz="2000" dirty="0">
                <a:latin typeface="Candara" panose="020E0502030303020204" pitchFamily="34" charset="0"/>
              </a:rPr>
              <a:t>Обучение относно приложението на предложената Методика за регулиране качеството на електроенергията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646" y="2214934"/>
            <a:ext cx="6589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ndara" panose="020E0502030303020204" pitchFamily="34" charset="0"/>
              </a:rPr>
              <a:t>EXERGIA </a:t>
            </a:r>
            <a:r>
              <a:rPr lang="en-US" b="1" dirty="0">
                <a:solidFill>
                  <a:srgbClr val="002060"/>
                </a:solidFill>
                <a:latin typeface="Candara" panose="020E0502030303020204" pitchFamily="34" charset="0"/>
              </a:rPr>
              <a:t>Energy and Environment Consultants </a:t>
            </a:r>
            <a:endParaRPr lang="el-GR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ctr"/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Omirou Str. &amp; Vissarionos 1, 106 72 Athens</a:t>
            </a:r>
            <a:endParaRPr lang="el-GR" sz="1800" dirty="0">
              <a:solidFill>
                <a:schemeClr val="bg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Tel: +30210 6996185, Fax: +30210 6996186</a:t>
            </a:r>
            <a:endParaRPr lang="el-GR" sz="1800" dirty="0">
              <a:solidFill>
                <a:schemeClr val="bg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GB" sz="2000" u="sng" dirty="0">
                <a:solidFill>
                  <a:srgbClr val="0070C0"/>
                </a:solidFill>
                <a:latin typeface="Candara" panose="020E0502030303020204" pitchFamily="34" charset="0"/>
              </a:rPr>
              <a:t>http://www.exergia.gr </a:t>
            </a:r>
            <a:endParaRPr lang="el-GR" sz="20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16380" y="5722804"/>
            <a:ext cx="9153320" cy="1143418"/>
            <a:chOff x="-7620" y="5280357"/>
            <a:chExt cx="9153320" cy="1143418"/>
          </a:xfrm>
        </p:grpSpPr>
        <p:sp>
          <p:nvSpPr>
            <p:cNvPr id="3" name="Rectangle 2"/>
            <p:cNvSpPr/>
            <p:nvPr/>
          </p:nvSpPr>
          <p:spPr>
            <a:xfrm>
              <a:off x="-7619" y="5290485"/>
              <a:ext cx="9143999" cy="1133290"/>
            </a:xfrm>
            <a:prstGeom prst="rect">
              <a:avLst/>
            </a:prstGeom>
            <a:solidFill>
              <a:srgbClr val="6E6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2050" name="Picture 2" descr="G:\Secretary\Standard EXERGIA\αρχειο φωτο\iStock_000000870967XSmal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" r="20141"/>
            <a:stretch/>
          </p:blipFill>
          <p:spPr bwMode="auto">
            <a:xfrm>
              <a:off x="1478280" y="5281215"/>
              <a:ext cx="1350169" cy="112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G:\Secretary\Standard EXERGIA\αρχειο φωτο\iStock_000000872236XSma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44"/>
            <a:stretch/>
          </p:blipFill>
          <p:spPr bwMode="auto">
            <a:xfrm>
              <a:off x="6066017" y="5296345"/>
              <a:ext cx="1495926" cy="111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Secretary\Standard EXERGIA\αρχειο φωτο\iStock_000001878035XSmal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1" r="5277"/>
            <a:stretch/>
          </p:blipFill>
          <p:spPr bwMode="auto">
            <a:xfrm>
              <a:off x="2938780" y="5280653"/>
              <a:ext cx="1447800" cy="1133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:\Secretary\Standard EXERGIA\αρχειο φωτο\iStock_000003341073XSma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36"/>
            <a:stretch/>
          </p:blipFill>
          <p:spPr bwMode="auto">
            <a:xfrm>
              <a:off x="7678344" y="5288351"/>
              <a:ext cx="1467356" cy="1125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G:\Secretary\Standard EXERGIA\αρχειο φωτο\iStock_000003223933XSmal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89"/>
            <a:stretch/>
          </p:blipFill>
          <p:spPr bwMode="auto">
            <a:xfrm>
              <a:off x="-7620" y="5280357"/>
              <a:ext cx="1371601" cy="1125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G:\Secretary\Standard EXERGIA\αρχειο φωτο\iStock_000004062256XSmal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799" y="5281215"/>
              <a:ext cx="1487388" cy="113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52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70C0"/>
          </a:solidFill>
        </a:ln>
      </a:spPr>
      <a:bodyPr rtlCol="0" anchor="ctr"/>
      <a:lstStyle>
        <a:defPPr algn="ctr">
          <a:defRPr sz="1100" b="1" dirty="0">
            <a:solidFill>
              <a:srgbClr val="0070C0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24452</TotalTime>
  <Words>624</Words>
  <Application>Microsoft Office PowerPoint</Application>
  <PresentationFormat>Custom</PresentationFormat>
  <Paragraphs>52</Paragraphs>
  <Slides>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exergia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vourliotakis</dc:creator>
  <cp:lastModifiedBy>Iva Georgieva</cp:lastModifiedBy>
  <cp:revision>1030</cp:revision>
  <cp:lastPrinted>2020-01-30T14:13:24Z</cp:lastPrinted>
  <dcterms:created xsi:type="dcterms:W3CDTF">2002-10-11T09:39:12Z</dcterms:created>
  <dcterms:modified xsi:type="dcterms:W3CDTF">2020-02-06T08:23:40Z</dcterms:modified>
</cp:coreProperties>
</file>