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87" r:id="rId2"/>
    <p:sldMasterId id="2147483700" r:id="rId3"/>
    <p:sldMasterId id="2147483752" r:id="rId4"/>
    <p:sldMasterId id="2147484125" r:id="rId5"/>
  </p:sldMasterIdLst>
  <p:notesMasterIdLst>
    <p:notesMasterId r:id="rId23"/>
  </p:notesMasterIdLst>
  <p:handoutMasterIdLst>
    <p:handoutMasterId r:id="rId24"/>
  </p:handoutMasterIdLst>
  <p:sldIdLst>
    <p:sldId id="256" r:id="rId6"/>
    <p:sldId id="522" r:id="rId7"/>
    <p:sldId id="523" r:id="rId8"/>
    <p:sldId id="525" r:id="rId9"/>
    <p:sldId id="527" r:id="rId10"/>
    <p:sldId id="531" r:id="rId11"/>
    <p:sldId id="529" r:id="rId12"/>
    <p:sldId id="530" r:id="rId13"/>
    <p:sldId id="528" r:id="rId14"/>
    <p:sldId id="421" r:id="rId15"/>
    <p:sldId id="532" r:id="rId16"/>
    <p:sldId id="533" r:id="rId17"/>
    <p:sldId id="534" r:id="rId18"/>
    <p:sldId id="537" r:id="rId19"/>
    <p:sldId id="538" r:id="rId20"/>
    <p:sldId id="539" r:id="rId21"/>
    <p:sldId id="489" r:id="rId22"/>
  </p:sldIdLst>
  <p:sldSz cx="9144000" cy="6858000" type="screen4x3"/>
  <p:notesSz cx="6805613" cy="99441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33"/>
    <a:srgbClr val="006600"/>
    <a:srgbClr val="FF9999"/>
    <a:srgbClr val="FF3300"/>
    <a:srgbClr val="FFCC99"/>
    <a:srgbClr val="FF9900"/>
    <a:srgbClr val="CC9900"/>
    <a:srgbClr val="FFCC00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165" autoAdjust="0"/>
  </p:normalViewPr>
  <p:slideViewPr>
    <p:cSldViewPr>
      <p:cViewPr>
        <p:scale>
          <a:sx n="80" d="100"/>
          <a:sy n="80" d="100"/>
        </p:scale>
        <p:origin x="-163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4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FA17269-19C0-4925-879A-362B50B80CF2}" type="datetimeFigureOut">
              <a:rPr lang="bg-BG" smtClean="0"/>
              <a:t>3.10.2017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626"/>
            <a:ext cx="2949574" cy="49688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626"/>
            <a:ext cx="2949574" cy="49688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B14D8F8B-55C3-44D2-8F4B-433054DABA1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288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72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1" y="0"/>
            <a:ext cx="2949099" cy="4972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CACA07-B481-4258-8D1E-60A3962BCA0D}" type="datetimeFigureOut">
              <a:rPr lang="bg-BG" altLang="bg-BG"/>
              <a:pPr>
                <a:defRPr/>
              </a:pPr>
              <a:t>3.10.2017 г.</a:t>
            </a:fld>
            <a:endParaRPr lang="bg-BG" altLang="bg-BG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170"/>
            <a:ext cx="2949099" cy="4972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1" y="9445170"/>
            <a:ext cx="2949099" cy="4972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B51790-4B64-43BC-A42F-F2D435E4CFF0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42190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6F377B-8217-49EA-8278-1956839DBCC6}" type="slidenum">
              <a:rPr lang="bg-BG" altLang="bg-BG" smtClean="0"/>
              <a:pPr/>
              <a:t>1</a:t>
            </a:fld>
            <a:endParaRPr lang="bg-BG" altLang="bg-BG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7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12366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73637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E21-9A75-40BF-8876-B29140D287AE}" type="slidenum">
              <a:rPr lang="bg-BG" smtClean="0"/>
              <a:pPr/>
              <a:t>10</a:t>
            </a:fld>
            <a:endParaRPr lang="bg-BG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000D17-0CBC-4E51-B239-A44ECFBCBBAF}" type="slidenum">
              <a:rPr lang="bg-BG" altLang="bg-BG" smtClean="0"/>
              <a:pPr/>
              <a:t>17</a:t>
            </a:fld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65092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80750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5015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25097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1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6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9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3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55898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55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10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4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03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51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2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18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98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8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75871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2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21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8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68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74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91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397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0B2B-4C34-40D6-929D-53AF142CD595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95F1-50C0-4C00-95AB-15D732B08EBC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15E0-729A-4E84-90E7-573B951F81D8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E918-ADFD-4917-947B-4C77535DBC8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20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3268-F47D-46A9-91D1-A721A7A47A7F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B628-76A3-4066-83E8-56991DCEF266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4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20224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B068-F886-4FD3-8D69-1CBC03DA8F50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9E42-8411-4946-B642-2B8367B0C038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95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85A4-6D75-45ED-ACD1-323FE8C1F05A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A2C1-2F0A-43E4-83E1-4E381EDF37FF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3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17A7-F6B5-4FBF-840D-DE519A7CEC7A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FE22-0069-40CB-93A7-DC42BE07D55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33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FCF5-23DC-48F9-B54E-F557CCE8E4E7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3FBC-05C8-4803-80A5-6CF6576AFB33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97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A77F-DE23-46A9-A966-EA0A68000E96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7447-4E60-4B73-9DAB-0416A7D6F2E9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14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8ED7-14BC-42F8-A47D-0A12C3FBE41F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94A7-9B45-4B0B-A37C-0328147AED62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6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930D-E55A-48A7-B09D-B5A6AEB81F6C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488D-E6CB-4C39-94E9-E3C55B83EC9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41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900F-7E0C-4A50-A3A9-2D9A440E9676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2C36-3819-4D76-A11D-EA5BBC6A70C9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01562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48494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401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20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647966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3385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 userDrawn="1"/>
        </p:nvSpPr>
        <p:spPr bwMode="auto">
          <a:xfrm>
            <a:off x="0" y="0"/>
            <a:ext cx="9144000" cy="4038600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/>
              </a:solidFill>
              <a:latin typeface="Roboto Condensed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1828800"/>
            <a:ext cx="1645246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728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2464158"/>
            <a:ext cx="1421516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2464158"/>
            <a:ext cx="1421516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2464158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2464158"/>
            <a:ext cx="1421516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2590800"/>
            <a:ext cx="1421516" cy="142109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2590800"/>
            <a:ext cx="1421516" cy="142109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2590800"/>
            <a:ext cx="1421516" cy="142109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2590800"/>
            <a:ext cx="1421516" cy="1421092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30" grpId="0" animBg="1"/>
      <p:bldP spid="31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9" name="Round Same Side Corner Rectangle 48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cxnSp>
        <p:nvCxnSpPr>
          <p:cNvPr id="51" name="Straight Line buttom"/>
          <p:cNvCxnSpPr/>
          <p:nvPr userDrawn="1"/>
        </p:nvCxnSpPr>
        <p:spPr>
          <a:xfrm>
            <a:off x="685800" y="3850057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1464269" y="3760249"/>
            <a:ext cx="179616" cy="179616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3460212" y="3758661"/>
            <a:ext cx="179616" cy="179616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15AA96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5456155" y="3760249"/>
            <a:ext cx="179616" cy="179616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9BB955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7452097" y="3760249"/>
            <a:ext cx="179616" cy="17961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solidFill>
                <a:srgbClr val="F19B14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6" name="Up Arrow Callout 55"/>
          <p:cNvSpPr/>
          <p:nvPr userDrawn="1"/>
        </p:nvSpPr>
        <p:spPr>
          <a:xfrm flipV="1">
            <a:off x="2670469" y="2362200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54616" y="2491280"/>
            <a:ext cx="1177872" cy="117752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44034" y="244486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15"/>
          </p:nvPr>
        </p:nvSpPr>
        <p:spPr>
          <a:xfrm>
            <a:off x="2703211" y="2800329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Up Arrow Callout 59"/>
          <p:cNvSpPr/>
          <p:nvPr userDrawn="1"/>
        </p:nvSpPr>
        <p:spPr>
          <a:xfrm flipV="1">
            <a:off x="6631804" y="2362200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5369" y="244486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64546" y="2797719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Up Arrow Callout 62"/>
          <p:cNvSpPr/>
          <p:nvPr userDrawn="1"/>
        </p:nvSpPr>
        <p:spPr>
          <a:xfrm>
            <a:off x="666550" y="4016462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40115" y="4277528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9292" y="4649633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Up Arrow Callout 65"/>
          <p:cNvSpPr/>
          <p:nvPr userDrawn="1"/>
        </p:nvSpPr>
        <p:spPr>
          <a:xfrm>
            <a:off x="4668082" y="4016462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841647" y="426790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700824" y="4630383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2950283" y="4049983"/>
            <a:ext cx="1177872" cy="117752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7042777" y="4049983"/>
            <a:ext cx="1177872" cy="117752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950585" y="2491280"/>
            <a:ext cx="1177872" cy="117752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animBg="1"/>
      <p:bldP spid="71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75292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69342" y="2514600"/>
            <a:ext cx="1833416" cy="1832870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65267" y="28652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59591" y="3275870"/>
            <a:ext cx="1833416" cy="1832870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64376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49840" y="2514600"/>
            <a:ext cx="1833416" cy="1832870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55576" y="28652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940089" y="3275870"/>
            <a:ext cx="1833416" cy="1832870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436288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230338" y="2514600"/>
            <a:ext cx="1833416" cy="1832870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2" name="Round Same Side Corner Rectangle 3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552498" y="3398578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626100" y="3398578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4683500" y="3398578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6740900" y="3398578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552498" y="5319683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2626100" y="5319683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4683500" y="5319683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6740900" y="5319683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02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70" grpId="0" animBg="1"/>
      <p:bldP spid="7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/>
      <p:bldP spid="73" grpId="0" animBg="1"/>
      <p:bldP spid="7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8" grpId="0"/>
      <p:bldP spid="79" grpId="0" animBg="1"/>
      <p:bldP spid="8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/>
      <p:bldP spid="82" grpId="0" animBg="1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23775" y="4115717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23775" y="2362200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587364" y="4115717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587364" y="2362200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4638575" y="4115717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4638575" y="2362200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679006" y="4115717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6679006" y="2362200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animBg="1"/>
      <p:bldP spid="39" grpId="0"/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/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2057400"/>
            <a:ext cx="24384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477179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540217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540217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477179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487603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2809772"/>
            <a:ext cx="1892808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3461807"/>
            <a:ext cx="1892808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3461807"/>
            <a:ext cx="1892808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2809772"/>
            <a:ext cx="1892808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5" grpId="0" animBg="1"/>
      <p:bldP spid="36" grpId="0" animBg="1"/>
      <p:bldP spid="3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225594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5836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9487" y="2523660"/>
            <a:ext cx="1169764" cy="1169415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5836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274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9925" y="2523660"/>
            <a:ext cx="1169764" cy="1169415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274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8524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2175" y="2523660"/>
            <a:ext cx="1169764" cy="1169415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7248524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25836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49487" y="4057792"/>
            <a:ext cx="1169764" cy="1169415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1725836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4486274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209925" y="4057792"/>
            <a:ext cx="1169764" cy="1169415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8"/>
          </p:nvPr>
        </p:nvSpPr>
        <p:spPr>
          <a:xfrm>
            <a:off x="4486274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9"/>
          </p:nvPr>
        </p:nvSpPr>
        <p:spPr>
          <a:xfrm>
            <a:off x="7248524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972175" y="4057792"/>
            <a:ext cx="1169764" cy="1169415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48524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54724" y="2201886"/>
            <a:ext cx="3802062" cy="1684314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2330811"/>
            <a:ext cx="1401282" cy="1426464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52601" y="2473033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56569" y="3442030"/>
            <a:ext cx="997689" cy="9973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2070917"/>
            <a:ext cx="997689" cy="9973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784267" y="3449650"/>
            <a:ext cx="997689" cy="9973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22016" y="4806687"/>
            <a:ext cx="997689" cy="9973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06762" y="449955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318" y="5371465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94818" y="223404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56824" y="451880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6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2352675"/>
            <a:ext cx="237243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33600"/>
            <a:ext cx="2773585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2133600"/>
            <a:ext cx="2781572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773585" y="2133601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382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14392" y="1981200"/>
            <a:ext cx="3974883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14392" y="3478981"/>
            <a:ext cx="3974883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2108156"/>
            <a:ext cx="1834811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21081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21081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36059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2664561" y="3556533"/>
            <a:ext cx="1785974" cy="1396467"/>
            <a:chOff x="2664561" y="2570470"/>
            <a:chExt cx="1785974" cy="1396467"/>
          </a:xfrm>
        </p:grpSpPr>
        <p:sp>
          <p:nvSpPr>
            <p:cNvPr id="43" name="Rectangle 42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3"/>
          <p:cNvGrpSpPr/>
          <p:nvPr userDrawn="1"/>
        </p:nvGrpSpPr>
        <p:grpSpPr>
          <a:xfrm>
            <a:off x="6694047" y="3548913"/>
            <a:ext cx="1785974" cy="1404087"/>
            <a:chOff x="6694047" y="2562850"/>
            <a:chExt cx="1785974" cy="1404087"/>
          </a:xfrm>
        </p:grpSpPr>
        <p:sp>
          <p:nvSpPr>
            <p:cNvPr id="46" name="Rectangle 45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2"/>
          <p:cNvGrpSpPr/>
          <p:nvPr userDrawn="1"/>
        </p:nvGrpSpPr>
        <p:grpSpPr>
          <a:xfrm>
            <a:off x="4658482" y="2108156"/>
            <a:ext cx="1785974" cy="1407182"/>
            <a:chOff x="4658482" y="1122093"/>
            <a:chExt cx="1785974" cy="1407182"/>
          </a:xfrm>
        </p:grpSpPr>
        <p:sp>
          <p:nvSpPr>
            <p:cNvPr id="49" name="Rectangle 48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9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/>
      <p:bldP spid="25" grpId="0"/>
      <p:bldP spid="26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750079" y="2438400"/>
            <a:ext cx="1785974" cy="104409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707505" y="2438400"/>
            <a:ext cx="1785974" cy="1044090"/>
            <a:chOff x="6707505" y="1706835"/>
            <a:chExt cx="1785974" cy="1044090"/>
          </a:xfrm>
        </p:grpSpPr>
        <p:sp>
          <p:nvSpPr>
            <p:cNvPr id="27" name="Rectangle 26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4750079" y="3524608"/>
            <a:ext cx="1785974" cy="1045251"/>
            <a:chOff x="4750079" y="2793043"/>
            <a:chExt cx="1785974" cy="1045251"/>
          </a:xfrm>
        </p:grpSpPr>
        <p:sp>
          <p:nvSpPr>
            <p:cNvPr id="32" name="Rectangle 31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6707505" y="3524608"/>
            <a:ext cx="1785974" cy="1045251"/>
            <a:chOff x="6707505" y="2793043"/>
            <a:chExt cx="1785974" cy="1045251"/>
          </a:xfrm>
        </p:grpSpPr>
        <p:sp>
          <p:nvSpPr>
            <p:cNvPr id="35" name="Rectangle 34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8891" y="2438400"/>
            <a:ext cx="3884059" cy="213146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52600"/>
            <a:ext cx="9127832" cy="27121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ound Same Side Corner Rectangle 3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43246" y="3335257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258150" y="3335257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6071075" y="3335257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443246" y="5265987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3258150" y="5265987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6071075" y="5265987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7" grpId="0" animBg="1"/>
      <p:bldP spid="3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animBg="1"/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4229509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06970" y="4613539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56160" y="4613539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2286000"/>
            <a:ext cx="3869193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7985" y="2209800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2209800"/>
            <a:ext cx="5991228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12783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Round Same Side Corner Rectangle 4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598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2311758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63084" y="2311758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87214" y="0"/>
            <a:ext cx="4456786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456786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77805" y="2204732"/>
            <a:ext cx="1425007" cy="152906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317802" y="2204732"/>
            <a:ext cx="1425007" cy="1529068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857799" y="2204732"/>
            <a:ext cx="1425007" cy="152906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401191" y="2204732"/>
            <a:ext cx="1425007" cy="1529068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941188" y="2204732"/>
            <a:ext cx="1425007" cy="1529068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4063696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4063696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2277951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2277951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1238" y="3929255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000" b="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5438" y="2277951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b="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628355" y="2277950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b="0" dirty="0" smtClean="0">
                <a:solidFill>
                  <a:srgbClr val="FFFFFF"/>
                </a:solidFill>
              </a:rPr>
              <a:t> 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</a:br>
            <a: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</a:br>
            <a:endParaRPr lang="en-US" sz="1600" b="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746296" y="3929255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2640465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2630840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4889128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4683176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4889128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4683176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648948" y="2248437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2324219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4719991" y="2248437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2324219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1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911486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648949" y="236220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3339018" y="236220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6025068" y="236220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47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576016" y="2359670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2638988" y="2359670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4689797" y="2359670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6728174" y="2359670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2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33600"/>
            <a:ext cx="9127832" cy="22549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781800" y="3308450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36201" y="4397454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81800" y="2209800"/>
            <a:ext cx="1905000" cy="1024202"/>
            <a:chOff x="4750079" y="1706835"/>
            <a:chExt cx="1785974" cy="1044090"/>
          </a:xfrm>
        </p:grpSpPr>
        <p:sp>
          <p:nvSpPr>
            <p:cNvPr id="10" name="Rectangle 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836201" y="2233523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836201" y="3310946"/>
            <a:ext cx="1905000" cy="1024202"/>
            <a:chOff x="4750079" y="1706835"/>
            <a:chExt cx="1785974" cy="1044090"/>
          </a:xfrm>
        </p:grpSpPr>
        <p:sp>
          <p:nvSpPr>
            <p:cNvPr id="14" name="Rectangle 1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6781800" y="4399950"/>
            <a:ext cx="1905000" cy="1024202"/>
            <a:chOff x="4750079" y="1706835"/>
            <a:chExt cx="1785974" cy="1044090"/>
          </a:xfrm>
        </p:grpSpPr>
        <p:sp>
          <p:nvSpPr>
            <p:cNvPr id="17" name="Rectangle 16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  <p:bldP spid="12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5786" y="2209800"/>
            <a:ext cx="1706218" cy="1526162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7021996" y="2209800"/>
            <a:ext cx="1706218" cy="1526162"/>
            <a:chOff x="4750079" y="1706835"/>
            <a:chExt cx="1785974" cy="1044090"/>
          </a:xfrm>
        </p:grpSpPr>
        <p:sp>
          <p:nvSpPr>
            <p:cNvPr id="23" name="Rectangle 2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415786" y="3899826"/>
            <a:ext cx="1706218" cy="1526162"/>
            <a:chOff x="4750079" y="1706835"/>
            <a:chExt cx="1785974" cy="1044090"/>
          </a:xfrm>
        </p:grpSpPr>
        <p:sp>
          <p:nvSpPr>
            <p:cNvPr id="29" name="Rectangle 28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7021996" y="3899826"/>
            <a:ext cx="1706218" cy="1526162"/>
            <a:chOff x="4750079" y="1706835"/>
            <a:chExt cx="1785974" cy="1044090"/>
          </a:xfrm>
        </p:grpSpPr>
        <p:sp>
          <p:nvSpPr>
            <p:cNvPr id="33" name="Rectangle 3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2004" y="2209800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33291" y="2209800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22004" y="3899826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33291" y="3899826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4969" y="262162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9700" y="239662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4969" y="4270556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9700" y="4045554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3"/>
          </p:nvPr>
        </p:nvSpPr>
        <p:spPr>
          <a:xfrm>
            <a:off x="7093940" y="262162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4"/>
          </p:nvPr>
        </p:nvSpPr>
        <p:spPr>
          <a:xfrm>
            <a:off x="7088671" y="239662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5"/>
          </p:nvPr>
        </p:nvSpPr>
        <p:spPr>
          <a:xfrm>
            <a:off x="7093940" y="4308656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6"/>
          </p:nvPr>
        </p:nvSpPr>
        <p:spPr>
          <a:xfrm>
            <a:off x="7088671" y="4083654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5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50" name="Group 18"/>
          <p:cNvGrpSpPr/>
          <p:nvPr userDrawn="1"/>
        </p:nvGrpSpPr>
        <p:grpSpPr>
          <a:xfrm>
            <a:off x="0" y="2198100"/>
            <a:ext cx="1828800" cy="1682250"/>
            <a:chOff x="4750079" y="1706835"/>
            <a:chExt cx="1785974" cy="1044090"/>
          </a:xfrm>
        </p:grpSpPr>
        <p:sp>
          <p:nvSpPr>
            <p:cNvPr id="51" name="Rectangle 50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22"/>
          <p:cNvGrpSpPr/>
          <p:nvPr userDrawn="1"/>
        </p:nvGrpSpPr>
        <p:grpSpPr>
          <a:xfrm>
            <a:off x="3657600" y="2198100"/>
            <a:ext cx="1828800" cy="1682250"/>
            <a:chOff x="4750079" y="1706835"/>
            <a:chExt cx="1785974" cy="1044090"/>
          </a:xfrm>
        </p:grpSpPr>
        <p:sp>
          <p:nvSpPr>
            <p:cNvPr id="54" name="Rectangle 5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22"/>
          <p:cNvGrpSpPr/>
          <p:nvPr userDrawn="1"/>
        </p:nvGrpSpPr>
        <p:grpSpPr>
          <a:xfrm>
            <a:off x="7315200" y="2198100"/>
            <a:ext cx="1828800" cy="1682250"/>
            <a:chOff x="4750079" y="1706835"/>
            <a:chExt cx="1785974" cy="1044090"/>
          </a:xfrm>
        </p:grpSpPr>
        <p:sp>
          <p:nvSpPr>
            <p:cNvPr id="57" name="Rectangle 56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22"/>
          <p:cNvGrpSpPr/>
          <p:nvPr userDrawn="1"/>
        </p:nvGrpSpPr>
        <p:grpSpPr>
          <a:xfrm>
            <a:off x="5486400" y="3880350"/>
            <a:ext cx="1828800" cy="1682250"/>
            <a:chOff x="4750079" y="1706835"/>
            <a:chExt cx="1785974" cy="1044090"/>
          </a:xfrm>
        </p:grpSpPr>
        <p:sp>
          <p:nvSpPr>
            <p:cNvPr id="60" name="Rectangle 5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roup 22"/>
          <p:cNvGrpSpPr/>
          <p:nvPr userDrawn="1"/>
        </p:nvGrpSpPr>
        <p:grpSpPr>
          <a:xfrm>
            <a:off x="1828800" y="3880350"/>
            <a:ext cx="1828800" cy="1682250"/>
            <a:chOff x="4750079" y="1706835"/>
            <a:chExt cx="1785974" cy="1044090"/>
          </a:xfrm>
        </p:grpSpPr>
        <p:sp>
          <p:nvSpPr>
            <p:cNvPr id="63" name="Rectangle 6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219810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486400" y="219810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657600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7299032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9066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113797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3"/>
          </p:nvPr>
        </p:nvSpPr>
        <p:spPr>
          <a:xfrm>
            <a:off x="1952325" y="439367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4"/>
          </p:nvPr>
        </p:nvSpPr>
        <p:spPr>
          <a:xfrm>
            <a:off x="1947056" y="416867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0750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6"/>
          </p:nvPr>
        </p:nvSpPr>
        <p:spPr>
          <a:xfrm>
            <a:off x="3785481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7"/>
          </p:nvPr>
        </p:nvSpPr>
        <p:spPr>
          <a:xfrm>
            <a:off x="5614281" y="439367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8"/>
          </p:nvPr>
        </p:nvSpPr>
        <p:spPr>
          <a:xfrm>
            <a:off x="5609012" y="416867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9"/>
          </p:nvPr>
        </p:nvSpPr>
        <p:spPr>
          <a:xfrm>
            <a:off x="7466719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30"/>
          </p:nvPr>
        </p:nvSpPr>
        <p:spPr>
          <a:xfrm>
            <a:off x="7461450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9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/>
      <p:bldP spid="67" grpId="0"/>
      <p:bldP spid="68" grpId="0"/>
      <p:bldP spid="69" grpId="0"/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ound Same Side Corner Rectangle 3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508350" y="2350145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2152599" y="2350145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3799815" y="2350145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5443702" y="2350145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7083031" y="2350145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3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459050" y="2209800"/>
            <a:ext cx="3882522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231532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382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36" name="Group 29"/>
          <p:cNvGrpSpPr/>
          <p:nvPr userDrawn="1"/>
        </p:nvGrpSpPr>
        <p:grpSpPr>
          <a:xfrm>
            <a:off x="3834542" y="2286000"/>
            <a:ext cx="1474916" cy="3116663"/>
            <a:chOff x="3189614" y="1562392"/>
            <a:chExt cx="1474916" cy="3116662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grpSp>
          <p:nvGrpSpPr>
            <p:cNvPr id="38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2715102"/>
            <a:ext cx="1256433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4226255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cxnSp>
        <p:nvCxnSpPr>
          <p:cNvPr id="24" name="Straight Line buttom"/>
          <p:cNvCxnSpPr/>
          <p:nvPr userDrawn="1"/>
        </p:nvCxnSpPr>
        <p:spPr>
          <a:xfrm>
            <a:off x="0" y="4226255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3328989" y="2403284"/>
            <a:ext cx="2552732" cy="2031086"/>
            <a:chOff x="2094899" y="1081795"/>
            <a:chExt cx="4400683" cy="3501414"/>
          </a:xfrm>
        </p:grpSpPr>
        <p:sp>
          <p:nvSpPr>
            <p:cNvPr id="26" name="Rectangle 25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srgbClr val="262626"/>
                  </a:solidFill>
                  <a:latin typeface="Roboto Condensed"/>
                </a:rPr>
                <a:t> </a:t>
              </a: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4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2499475"/>
            <a:ext cx="2318183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7678720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cxnSp>
        <p:nvCxnSpPr>
          <p:cNvPr id="49" name="Straight Line buttom"/>
          <p:cNvCxnSpPr/>
          <p:nvPr userDrawn="1"/>
        </p:nvCxnSpPr>
        <p:spPr>
          <a:xfrm>
            <a:off x="0" y="4148860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4150055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grpSp>
        <p:nvGrpSpPr>
          <p:cNvPr id="51" name="Group 29"/>
          <p:cNvGrpSpPr/>
          <p:nvPr userDrawn="1"/>
        </p:nvGrpSpPr>
        <p:grpSpPr>
          <a:xfrm>
            <a:off x="677589" y="1950269"/>
            <a:ext cx="1647737" cy="3481853"/>
            <a:chOff x="3189614" y="1562392"/>
            <a:chExt cx="1474916" cy="3116662"/>
          </a:xfrm>
          <a:effectLst/>
        </p:grpSpPr>
        <p:sp>
          <p:nvSpPr>
            <p:cNvPr id="52" name="Freeform 51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2" name="Picture 61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5432122"/>
            <a:ext cx="2320732" cy="238125"/>
          </a:xfrm>
          <a:prstGeom prst="rect">
            <a:avLst/>
          </a:prstGeom>
        </p:spPr>
      </p:pic>
      <p:sp>
        <p:nvSpPr>
          <p:cNvPr id="6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2440105"/>
            <a:ext cx="1403654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63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68751" y="2137386"/>
            <a:ext cx="4400683" cy="3501414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srgbClr val="262626"/>
                  </a:solidFill>
                  <a:latin typeface="Roboto Condensed"/>
                </a:rPr>
                <a:t> </a:t>
              </a: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2303209"/>
            <a:ext cx="4008623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908630" y="1784370"/>
            <a:ext cx="3326740" cy="4311630"/>
            <a:chOff x="2908630" y="1255684"/>
            <a:chExt cx="3326740" cy="4311630"/>
          </a:xfrm>
        </p:grpSpPr>
        <p:grpSp>
          <p:nvGrpSpPr>
            <p:cNvPr id="26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2156441"/>
            <a:ext cx="2674525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747228" y="2362200"/>
            <a:ext cx="3882522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3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67200" y="246772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16200000" flipH="1">
            <a:off x="8798358" y="6283758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341365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33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09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60825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fld id="{1B909747-3C32-441C-82CF-7B62563DA700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3.10.2017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fld id="{580B297D-DFD9-4CB9-9D92-CDEC3933D5CE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0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  <p:sldLayoutId id="2147484145" r:id="rId19"/>
    <p:sldLayoutId id="2147484146" r:id="rId20"/>
    <p:sldLayoutId id="2147484147" r:id="rId21"/>
    <p:sldLayoutId id="2147484148" r:id="rId22"/>
    <p:sldLayoutId id="2147484149" r:id="rId23"/>
    <p:sldLayoutId id="2147484150" r:id="rId24"/>
    <p:sldLayoutId id="2147484151" r:id="rId25"/>
    <p:sldLayoutId id="2147484152" r:id="rId26"/>
    <p:sldLayoutId id="2147484153" r:id="rId27"/>
    <p:sldLayoutId id="2147484154" r:id="rId28"/>
    <p:sldLayoutId id="2147484155" r:id="rId29"/>
    <p:sldLayoutId id="2147484156" r:id="rId30"/>
    <p:sldLayoutId id="2147484157" r:id="rId31"/>
    <p:sldLayoutId id="2147484158" r:id="rId32"/>
    <p:sldLayoutId id="2147484159" r:id="rId33"/>
    <p:sldLayoutId id="2147484160" r:id="rId34"/>
    <p:sldLayoutId id="2147484161" r:id="rId35"/>
    <p:sldLayoutId id="2147484162" r:id="rId36"/>
    <p:sldLayoutId id="2147484163" r:id="rId37"/>
    <p:sldLayoutId id="2147484164" r:id="rId38"/>
    <p:sldLayoutId id="2147484165" r:id="rId39"/>
    <p:sldLayoutId id="2147484166" r:id="rId40"/>
    <p:sldLayoutId id="2147484167" r:id="rId41"/>
    <p:sldLayoutId id="2147484168" r:id="rId42"/>
    <p:sldLayoutId id="2147484169" r:id="rId43"/>
    <p:sldLayoutId id="2147484170" r:id="rId44"/>
    <p:sldLayoutId id="2147484171" r:id="rId45"/>
    <p:sldLayoutId id="2147484172" r:id="rId46"/>
    <p:sldLayoutId id="2147484173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er.eu/white-papers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png"/><Relationship Id="rId4" Type="http://schemas.openxmlformats.org/officeDocument/2006/relationships/hyperlink" Target="http://www.ibex.bg/b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jp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1613" y="260648"/>
            <a:ext cx="8474843" cy="912019"/>
            <a:chOff x="201613" y="260648"/>
            <a:chExt cx="8474843" cy="912019"/>
          </a:xfrm>
        </p:grpSpPr>
        <p:sp>
          <p:nvSpPr>
            <p:cNvPr id="2052" name="Rectangle 6"/>
            <p:cNvSpPr>
              <a:spLocks noChangeArrowheads="1"/>
            </p:cNvSpPr>
            <p:nvPr/>
          </p:nvSpPr>
          <p:spPr bwMode="auto">
            <a:xfrm>
              <a:off x="1170255" y="380391"/>
              <a:ext cx="48038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bg-BG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</a:rPr>
                <a:t>КОМИСИЯ ЗА ЕНЕРГИЙНО И ВОДНО РЕГУЛИРАНЕ </a:t>
              </a:r>
              <a:endParaRPr lang="bg-BG" altLang="en-US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053" name="Line 7"/>
            <p:cNvSpPr>
              <a:spLocks noChangeShapeType="1"/>
            </p:cNvSpPr>
            <p:nvPr/>
          </p:nvSpPr>
          <p:spPr bwMode="auto">
            <a:xfrm>
              <a:off x="1258889" y="692696"/>
              <a:ext cx="741756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" y="260648"/>
              <a:ext cx="912019" cy="91201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63688" y="1107900"/>
            <a:ext cx="6736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Предизвикателствата пред електроенергийния сектор, които изискват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законови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промени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298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8024" y="2780928"/>
            <a:ext cx="3737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Доц. д-р Иван Н. Иванов</a:t>
            </a:r>
          </a:p>
          <a:p>
            <a:pPr algn="r"/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Председател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на КЕВР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4071" y="6519446"/>
            <a:ext cx="2630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София,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октомври 2017 г.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86"/>
    </mc:Choice>
    <mc:Fallback xmlns="">
      <p:transition advTm="16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타원 24"/>
          <p:cNvSpPr/>
          <p:nvPr/>
        </p:nvSpPr>
        <p:spPr>
          <a:xfrm flipH="1">
            <a:off x="6156176" y="3650346"/>
            <a:ext cx="2467422" cy="258760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bliqueBottomRight"/>
            <a:lightRig rig="balanced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타원 24"/>
          <p:cNvSpPr/>
          <p:nvPr/>
        </p:nvSpPr>
        <p:spPr>
          <a:xfrm flipH="1">
            <a:off x="2960729" y="3388221"/>
            <a:ext cx="2998857" cy="284735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bliqueBottomRight"/>
            <a:lightRig rig="balanced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타원 24"/>
          <p:cNvSpPr/>
          <p:nvPr/>
        </p:nvSpPr>
        <p:spPr>
          <a:xfrm flipH="1">
            <a:off x="528492" y="3564822"/>
            <a:ext cx="2160092" cy="25155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bliqueBottomRight"/>
            <a:lightRig rig="balanced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64" y="4586807"/>
            <a:ext cx="1456956" cy="63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73" y="4151502"/>
            <a:ext cx="968177" cy="95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11" y="4270082"/>
            <a:ext cx="803093" cy="72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575747" y="3741284"/>
            <a:ext cx="20290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1400" dirty="0" smtClean="0">
                <a:solidFill>
                  <a:srgbClr val="1F497D"/>
                </a:solidFill>
                <a:latin typeface="Times New Roman" pitchFamily="18" charset="0"/>
              </a:rPr>
              <a:t>Електропроизводство</a:t>
            </a:r>
            <a:endParaRPr lang="en-US" altLang="ko-KR" sz="1400" dirty="0">
              <a:solidFill>
                <a:srgbClr val="1F497D"/>
              </a:solidFill>
              <a:latin typeface="Times New Roman" pitchFamily="18" charset="0"/>
              <a:cs typeface="맑은 고딕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2935247" y="3622043"/>
            <a:ext cx="3024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1400" dirty="0">
                <a:solidFill>
                  <a:srgbClr val="1F497D"/>
                </a:solidFill>
                <a:latin typeface="Times New Roman" pitchFamily="18" charset="0"/>
              </a:rPr>
              <a:t>Пренос и </a:t>
            </a:r>
            <a:r>
              <a:rPr lang="bg-BG" altLang="en-US" sz="1400" dirty="0" smtClean="0">
                <a:solidFill>
                  <a:srgbClr val="1F497D"/>
                </a:solidFill>
                <a:latin typeface="Times New Roman" pitchFamily="18" charset="0"/>
              </a:rPr>
              <a:t>разпределение</a:t>
            </a:r>
            <a:endParaRPr lang="en-US" altLang="en-US" sz="14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6156176" y="3783598"/>
            <a:ext cx="2611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altLang="en-US" sz="1400" dirty="0">
                <a:solidFill>
                  <a:srgbClr val="1F497D"/>
                </a:solidFill>
                <a:latin typeface="Times New Roman" pitchFamily="18" charset="0"/>
              </a:rPr>
              <a:t>Доставки на пазарите</a:t>
            </a:r>
          </a:p>
          <a:p>
            <a:pPr algn="ctr"/>
            <a:r>
              <a:rPr lang="bg-BG" altLang="en-US" sz="1400" dirty="0">
                <a:solidFill>
                  <a:srgbClr val="1F497D"/>
                </a:solidFill>
                <a:latin typeface="Times New Roman" pitchFamily="18" charset="0"/>
              </a:rPr>
              <a:t> на едро и дребно</a:t>
            </a:r>
            <a:endParaRPr lang="en-US" altLang="en-US" sz="14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8493" y="5573282"/>
            <a:ext cx="199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1800" dirty="0">
                <a:solidFill>
                  <a:srgbClr val="1F497D"/>
                </a:solidFill>
                <a:latin typeface="Times New Roman" pitchFamily="18" charset="0"/>
              </a:rPr>
              <a:t>Конкуренция</a:t>
            </a:r>
            <a:endParaRPr lang="en-US" altLang="ko-KR" sz="18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35247" y="5259207"/>
            <a:ext cx="30243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en-US" sz="1800" dirty="0">
                <a:solidFill>
                  <a:srgbClr val="1F497D"/>
                </a:solidFill>
                <a:latin typeface="Times New Roman" pitchFamily="18" charset="0"/>
              </a:rPr>
              <a:t>Регулиране</a:t>
            </a:r>
            <a:r>
              <a:rPr lang="en-US" altLang="en-US" sz="1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bg-BG" altLang="en-US" sz="1800" dirty="0">
                <a:solidFill>
                  <a:srgbClr val="1F497D"/>
                </a:solidFill>
                <a:latin typeface="Times New Roman" pitchFamily="18" charset="0"/>
              </a:rPr>
              <a:t>на мрежовите тарифи</a:t>
            </a:r>
            <a:endParaRPr lang="en-US" altLang="ko-KR" sz="18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13554" y="5658807"/>
            <a:ext cx="2310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1800" dirty="0">
                <a:solidFill>
                  <a:srgbClr val="1F497D"/>
                </a:solidFill>
                <a:latin typeface="Times New Roman" pitchFamily="18" charset="0"/>
              </a:rPr>
              <a:t>Конкуренция</a:t>
            </a:r>
            <a:endParaRPr lang="en-US" altLang="ko-KR" sz="18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65" name="직사각형 175"/>
          <p:cNvSpPr/>
          <p:nvPr/>
        </p:nvSpPr>
        <p:spPr>
          <a:xfrm>
            <a:off x="2791156" y="3260237"/>
            <a:ext cx="3312517" cy="3024336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152"/>
          <p:cNvSpPr>
            <a:spLocks/>
          </p:cNvSpPr>
          <p:nvPr/>
        </p:nvSpPr>
        <p:spPr bwMode="auto">
          <a:xfrm>
            <a:off x="578609" y="4797778"/>
            <a:ext cx="585152" cy="649301"/>
          </a:xfrm>
          <a:custGeom>
            <a:avLst/>
            <a:gdLst>
              <a:gd name="T0" fmla="*/ 249 w 289"/>
              <a:gd name="T1" fmla="*/ 212 h 401"/>
              <a:gd name="T2" fmla="*/ 219 w 289"/>
              <a:gd name="T3" fmla="*/ 110 h 401"/>
              <a:gd name="T4" fmla="*/ 219 w 289"/>
              <a:gd name="T5" fmla="*/ 0 h 401"/>
              <a:gd name="T6" fmla="*/ 149 w 289"/>
              <a:gd name="T7" fmla="*/ 0 h 401"/>
              <a:gd name="T8" fmla="*/ 140 w 289"/>
              <a:gd name="T9" fmla="*/ 0 h 401"/>
              <a:gd name="T10" fmla="*/ 70 w 289"/>
              <a:gd name="T11" fmla="*/ 0 h 401"/>
              <a:gd name="T12" fmla="*/ 70 w 289"/>
              <a:gd name="T13" fmla="*/ 110 h 401"/>
              <a:gd name="T14" fmla="*/ 40 w 289"/>
              <a:gd name="T15" fmla="*/ 212 h 401"/>
              <a:gd name="T16" fmla="*/ 0 w 289"/>
              <a:gd name="T17" fmla="*/ 381 h 401"/>
              <a:gd name="T18" fmla="*/ 0 w 289"/>
              <a:gd name="T19" fmla="*/ 401 h 401"/>
              <a:gd name="T20" fmla="*/ 142 w 289"/>
              <a:gd name="T21" fmla="*/ 401 h 401"/>
              <a:gd name="T22" fmla="*/ 147 w 289"/>
              <a:gd name="T23" fmla="*/ 401 h 401"/>
              <a:gd name="T24" fmla="*/ 289 w 289"/>
              <a:gd name="T25" fmla="*/ 401 h 401"/>
              <a:gd name="T26" fmla="*/ 289 w 289"/>
              <a:gd name="T27" fmla="*/ 381 h 401"/>
              <a:gd name="T28" fmla="*/ 249 w 289"/>
              <a:gd name="T29" fmla="*/ 21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401">
                <a:moveTo>
                  <a:pt x="249" y="212"/>
                </a:moveTo>
                <a:cubicBezTo>
                  <a:pt x="224" y="167"/>
                  <a:pt x="219" y="110"/>
                  <a:pt x="219" y="110"/>
                </a:cubicBezTo>
                <a:cubicBezTo>
                  <a:pt x="219" y="0"/>
                  <a:pt x="219" y="0"/>
                  <a:pt x="219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0"/>
                  <a:pt x="65" y="167"/>
                  <a:pt x="40" y="212"/>
                </a:cubicBezTo>
                <a:cubicBezTo>
                  <a:pt x="15" y="256"/>
                  <a:pt x="0" y="290"/>
                  <a:pt x="0" y="381"/>
                </a:cubicBezTo>
                <a:cubicBezTo>
                  <a:pt x="0" y="401"/>
                  <a:pt x="0" y="401"/>
                  <a:pt x="0" y="401"/>
                </a:cubicBezTo>
                <a:cubicBezTo>
                  <a:pt x="142" y="401"/>
                  <a:pt x="142" y="401"/>
                  <a:pt x="142" y="401"/>
                </a:cubicBezTo>
                <a:cubicBezTo>
                  <a:pt x="147" y="401"/>
                  <a:pt x="147" y="401"/>
                  <a:pt x="147" y="401"/>
                </a:cubicBezTo>
                <a:cubicBezTo>
                  <a:pt x="289" y="401"/>
                  <a:pt x="289" y="401"/>
                  <a:pt x="289" y="401"/>
                </a:cubicBezTo>
                <a:cubicBezTo>
                  <a:pt x="289" y="381"/>
                  <a:pt x="289" y="381"/>
                  <a:pt x="289" y="381"/>
                </a:cubicBezTo>
                <a:cubicBezTo>
                  <a:pt x="289" y="290"/>
                  <a:pt x="274" y="256"/>
                  <a:pt x="249" y="212"/>
                </a:cubicBezTo>
                <a:close/>
              </a:path>
            </a:pathLst>
          </a:custGeom>
          <a:solidFill>
            <a:srgbClr val="2C3F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Freeform 154"/>
          <p:cNvSpPr>
            <a:spLocks/>
          </p:cNvSpPr>
          <p:nvPr/>
        </p:nvSpPr>
        <p:spPr bwMode="auto">
          <a:xfrm>
            <a:off x="973875" y="4422776"/>
            <a:ext cx="447678" cy="509162"/>
          </a:xfrm>
          <a:custGeom>
            <a:avLst/>
            <a:gdLst>
              <a:gd name="T0" fmla="*/ 165 w 165"/>
              <a:gd name="T1" fmla="*/ 68 h 210"/>
              <a:gd name="T2" fmla="*/ 141 w 165"/>
              <a:gd name="T3" fmla="*/ 44 h 210"/>
              <a:gd name="T4" fmla="*/ 137 w 165"/>
              <a:gd name="T5" fmla="*/ 44 h 210"/>
              <a:gd name="T6" fmla="*/ 129 w 165"/>
              <a:gd name="T7" fmla="*/ 32 h 210"/>
              <a:gd name="T8" fmla="*/ 130 w 165"/>
              <a:gd name="T9" fmla="*/ 26 h 210"/>
              <a:gd name="T10" fmla="*/ 104 w 165"/>
              <a:gd name="T11" fmla="*/ 0 h 210"/>
              <a:gd name="T12" fmla="*/ 82 w 165"/>
              <a:gd name="T13" fmla="*/ 14 h 210"/>
              <a:gd name="T14" fmla="*/ 79 w 165"/>
              <a:gd name="T15" fmla="*/ 13 h 210"/>
              <a:gd name="T16" fmla="*/ 55 w 165"/>
              <a:gd name="T17" fmla="*/ 38 h 210"/>
              <a:gd name="T18" fmla="*/ 56 w 165"/>
              <a:gd name="T19" fmla="*/ 40 h 210"/>
              <a:gd name="T20" fmla="*/ 38 w 165"/>
              <a:gd name="T21" fmla="*/ 48 h 210"/>
              <a:gd name="T22" fmla="*/ 24 w 165"/>
              <a:gd name="T23" fmla="*/ 44 h 210"/>
              <a:gd name="T24" fmla="*/ 0 w 165"/>
              <a:gd name="T25" fmla="*/ 68 h 210"/>
              <a:gd name="T26" fmla="*/ 15 w 165"/>
              <a:gd name="T27" fmla="*/ 90 h 210"/>
              <a:gd name="T28" fmla="*/ 66 w 165"/>
              <a:gd name="T29" fmla="*/ 131 h 210"/>
              <a:gd name="T30" fmla="*/ 85 w 165"/>
              <a:gd name="T31" fmla="*/ 169 h 210"/>
              <a:gd name="T32" fmla="*/ 110 w 165"/>
              <a:gd name="T33" fmla="*/ 210 h 210"/>
              <a:gd name="T34" fmla="*/ 120 w 165"/>
              <a:gd name="T35" fmla="*/ 210 h 210"/>
              <a:gd name="T36" fmla="*/ 113 w 165"/>
              <a:gd name="T37" fmla="*/ 163 h 210"/>
              <a:gd name="T38" fmla="*/ 131 w 165"/>
              <a:gd name="T39" fmla="*/ 123 h 210"/>
              <a:gd name="T40" fmla="*/ 154 w 165"/>
              <a:gd name="T41" fmla="*/ 88 h 210"/>
              <a:gd name="T42" fmla="*/ 165 w 165"/>
              <a:gd name="T43" fmla="*/ 6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5" h="210">
                <a:moveTo>
                  <a:pt x="165" y="68"/>
                </a:moveTo>
                <a:cubicBezTo>
                  <a:pt x="165" y="54"/>
                  <a:pt x="154" y="44"/>
                  <a:pt x="141" y="44"/>
                </a:cubicBezTo>
                <a:cubicBezTo>
                  <a:pt x="140" y="44"/>
                  <a:pt x="138" y="44"/>
                  <a:pt x="137" y="44"/>
                </a:cubicBezTo>
                <a:cubicBezTo>
                  <a:pt x="136" y="39"/>
                  <a:pt x="133" y="35"/>
                  <a:pt x="129" y="32"/>
                </a:cubicBezTo>
                <a:cubicBezTo>
                  <a:pt x="129" y="30"/>
                  <a:pt x="130" y="28"/>
                  <a:pt x="130" y="26"/>
                </a:cubicBezTo>
                <a:cubicBezTo>
                  <a:pt x="130" y="12"/>
                  <a:pt x="118" y="0"/>
                  <a:pt x="104" y="0"/>
                </a:cubicBezTo>
                <a:cubicBezTo>
                  <a:pt x="94" y="0"/>
                  <a:pt x="86" y="6"/>
                  <a:pt x="82" y="14"/>
                </a:cubicBezTo>
                <a:cubicBezTo>
                  <a:pt x="81" y="13"/>
                  <a:pt x="80" y="13"/>
                  <a:pt x="79" y="13"/>
                </a:cubicBezTo>
                <a:cubicBezTo>
                  <a:pt x="66" y="13"/>
                  <a:pt x="55" y="24"/>
                  <a:pt x="55" y="38"/>
                </a:cubicBezTo>
                <a:cubicBezTo>
                  <a:pt x="55" y="38"/>
                  <a:pt x="55" y="39"/>
                  <a:pt x="56" y="40"/>
                </a:cubicBezTo>
                <a:cubicBezTo>
                  <a:pt x="49" y="40"/>
                  <a:pt x="43" y="43"/>
                  <a:pt x="38" y="48"/>
                </a:cubicBezTo>
                <a:cubicBezTo>
                  <a:pt x="34" y="45"/>
                  <a:pt x="30" y="44"/>
                  <a:pt x="24" y="44"/>
                </a:cubicBezTo>
                <a:cubicBezTo>
                  <a:pt x="11" y="44"/>
                  <a:pt x="0" y="54"/>
                  <a:pt x="0" y="68"/>
                </a:cubicBezTo>
                <a:cubicBezTo>
                  <a:pt x="0" y="78"/>
                  <a:pt x="7" y="86"/>
                  <a:pt x="15" y="90"/>
                </a:cubicBezTo>
                <a:cubicBezTo>
                  <a:pt x="16" y="96"/>
                  <a:pt x="22" y="130"/>
                  <a:pt x="66" y="131"/>
                </a:cubicBezTo>
                <a:cubicBezTo>
                  <a:pt x="66" y="131"/>
                  <a:pt x="49" y="157"/>
                  <a:pt x="85" y="169"/>
                </a:cubicBezTo>
                <a:cubicBezTo>
                  <a:pt x="85" y="169"/>
                  <a:pt x="109" y="176"/>
                  <a:pt x="110" y="210"/>
                </a:cubicBezTo>
                <a:cubicBezTo>
                  <a:pt x="120" y="210"/>
                  <a:pt x="120" y="210"/>
                  <a:pt x="120" y="210"/>
                </a:cubicBezTo>
                <a:cubicBezTo>
                  <a:pt x="120" y="210"/>
                  <a:pt x="130" y="180"/>
                  <a:pt x="113" y="163"/>
                </a:cubicBezTo>
                <a:cubicBezTo>
                  <a:pt x="95" y="146"/>
                  <a:pt x="139" y="143"/>
                  <a:pt x="131" y="123"/>
                </a:cubicBezTo>
                <a:cubicBezTo>
                  <a:pt x="131" y="123"/>
                  <a:pt x="157" y="111"/>
                  <a:pt x="154" y="88"/>
                </a:cubicBezTo>
                <a:cubicBezTo>
                  <a:pt x="160" y="84"/>
                  <a:pt x="165" y="76"/>
                  <a:pt x="165" y="68"/>
                </a:cubicBezTo>
                <a:close/>
              </a:path>
            </a:pathLst>
          </a:custGeom>
          <a:solidFill>
            <a:srgbClr val="2C3F50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Freeform 155"/>
          <p:cNvSpPr>
            <a:spLocks/>
          </p:cNvSpPr>
          <p:nvPr/>
        </p:nvSpPr>
        <p:spPr bwMode="auto">
          <a:xfrm>
            <a:off x="585007" y="4136284"/>
            <a:ext cx="445382" cy="510186"/>
          </a:xfrm>
          <a:custGeom>
            <a:avLst/>
            <a:gdLst>
              <a:gd name="T0" fmla="*/ 164 w 164"/>
              <a:gd name="T1" fmla="*/ 68 h 210"/>
              <a:gd name="T2" fmla="*/ 140 w 164"/>
              <a:gd name="T3" fmla="*/ 44 h 210"/>
              <a:gd name="T4" fmla="*/ 137 w 164"/>
              <a:gd name="T5" fmla="*/ 44 h 210"/>
              <a:gd name="T6" fmla="*/ 129 w 164"/>
              <a:gd name="T7" fmla="*/ 32 h 210"/>
              <a:gd name="T8" fmla="*/ 129 w 164"/>
              <a:gd name="T9" fmla="*/ 26 h 210"/>
              <a:gd name="T10" fmla="*/ 104 w 164"/>
              <a:gd name="T11" fmla="*/ 0 h 210"/>
              <a:gd name="T12" fmla="*/ 81 w 164"/>
              <a:gd name="T13" fmla="*/ 14 h 210"/>
              <a:gd name="T14" fmla="*/ 79 w 164"/>
              <a:gd name="T15" fmla="*/ 13 h 210"/>
              <a:gd name="T16" fmla="*/ 55 w 164"/>
              <a:gd name="T17" fmla="*/ 38 h 210"/>
              <a:gd name="T18" fmla="*/ 55 w 164"/>
              <a:gd name="T19" fmla="*/ 40 h 210"/>
              <a:gd name="T20" fmla="*/ 38 w 164"/>
              <a:gd name="T21" fmla="*/ 48 h 210"/>
              <a:gd name="T22" fmla="*/ 24 w 164"/>
              <a:gd name="T23" fmla="*/ 44 h 210"/>
              <a:gd name="T24" fmla="*/ 0 w 164"/>
              <a:gd name="T25" fmla="*/ 68 h 210"/>
              <a:gd name="T26" fmla="*/ 15 w 164"/>
              <a:gd name="T27" fmla="*/ 90 h 210"/>
              <a:gd name="T28" fmla="*/ 66 w 164"/>
              <a:gd name="T29" fmla="*/ 131 h 210"/>
              <a:gd name="T30" fmla="*/ 84 w 164"/>
              <a:gd name="T31" fmla="*/ 169 h 210"/>
              <a:gd name="T32" fmla="*/ 109 w 164"/>
              <a:gd name="T33" fmla="*/ 210 h 210"/>
              <a:gd name="T34" fmla="*/ 119 w 164"/>
              <a:gd name="T35" fmla="*/ 210 h 210"/>
              <a:gd name="T36" fmla="*/ 112 w 164"/>
              <a:gd name="T37" fmla="*/ 162 h 210"/>
              <a:gd name="T38" fmla="*/ 130 w 164"/>
              <a:gd name="T39" fmla="*/ 123 h 210"/>
              <a:gd name="T40" fmla="*/ 153 w 164"/>
              <a:gd name="T41" fmla="*/ 88 h 210"/>
              <a:gd name="T42" fmla="*/ 164 w 164"/>
              <a:gd name="T43" fmla="*/ 6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210">
                <a:moveTo>
                  <a:pt x="164" y="68"/>
                </a:moveTo>
                <a:cubicBezTo>
                  <a:pt x="164" y="54"/>
                  <a:pt x="153" y="44"/>
                  <a:pt x="140" y="44"/>
                </a:cubicBezTo>
                <a:cubicBezTo>
                  <a:pt x="139" y="44"/>
                  <a:pt x="138" y="44"/>
                  <a:pt x="137" y="44"/>
                </a:cubicBezTo>
                <a:cubicBezTo>
                  <a:pt x="135" y="39"/>
                  <a:pt x="132" y="35"/>
                  <a:pt x="129" y="32"/>
                </a:cubicBezTo>
                <a:cubicBezTo>
                  <a:pt x="129" y="30"/>
                  <a:pt x="129" y="28"/>
                  <a:pt x="129" y="26"/>
                </a:cubicBezTo>
                <a:cubicBezTo>
                  <a:pt x="129" y="12"/>
                  <a:pt x="118" y="0"/>
                  <a:pt x="104" y="0"/>
                </a:cubicBezTo>
                <a:cubicBezTo>
                  <a:pt x="94" y="0"/>
                  <a:pt x="86" y="6"/>
                  <a:pt x="81" y="14"/>
                </a:cubicBezTo>
                <a:cubicBezTo>
                  <a:pt x="81" y="14"/>
                  <a:pt x="80" y="13"/>
                  <a:pt x="79" y="13"/>
                </a:cubicBezTo>
                <a:cubicBezTo>
                  <a:pt x="66" y="13"/>
                  <a:pt x="55" y="24"/>
                  <a:pt x="55" y="38"/>
                </a:cubicBezTo>
                <a:cubicBezTo>
                  <a:pt x="55" y="38"/>
                  <a:pt x="55" y="39"/>
                  <a:pt x="55" y="40"/>
                </a:cubicBezTo>
                <a:cubicBezTo>
                  <a:pt x="48" y="40"/>
                  <a:pt x="42" y="43"/>
                  <a:pt x="38" y="48"/>
                </a:cubicBezTo>
                <a:cubicBezTo>
                  <a:pt x="34" y="45"/>
                  <a:pt x="29" y="44"/>
                  <a:pt x="24" y="44"/>
                </a:cubicBezTo>
                <a:cubicBezTo>
                  <a:pt x="11" y="44"/>
                  <a:pt x="0" y="54"/>
                  <a:pt x="0" y="68"/>
                </a:cubicBezTo>
                <a:cubicBezTo>
                  <a:pt x="0" y="78"/>
                  <a:pt x="6" y="86"/>
                  <a:pt x="15" y="90"/>
                </a:cubicBezTo>
                <a:cubicBezTo>
                  <a:pt x="16" y="96"/>
                  <a:pt x="22" y="129"/>
                  <a:pt x="66" y="131"/>
                </a:cubicBezTo>
                <a:cubicBezTo>
                  <a:pt x="66" y="131"/>
                  <a:pt x="49" y="157"/>
                  <a:pt x="84" y="169"/>
                </a:cubicBezTo>
                <a:cubicBezTo>
                  <a:pt x="84" y="169"/>
                  <a:pt x="108" y="176"/>
                  <a:pt x="109" y="210"/>
                </a:cubicBezTo>
                <a:cubicBezTo>
                  <a:pt x="119" y="210"/>
                  <a:pt x="119" y="210"/>
                  <a:pt x="119" y="210"/>
                </a:cubicBezTo>
                <a:cubicBezTo>
                  <a:pt x="119" y="210"/>
                  <a:pt x="130" y="180"/>
                  <a:pt x="112" y="162"/>
                </a:cubicBezTo>
                <a:cubicBezTo>
                  <a:pt x="95" y="146"/>
                  <a:pt x="139" y="143"/>
                  <a:pt x="130" y="123"/>
                </a:cubicBezTo>
                <a:cubicBezTo>
                  <a:pt x="130" y="123"/>
                  <a:pt x="157" y="111"/>
                  <a:pt x="153" y="88"/>
                </a:cubicBezTo>
                <a:cubicBezTo>
                  <a:pt x="160" y="83"/>
                  <a:pt x="164" y="76"/>
                  <a:pt x="164" y="68"/>
                </a:cubicBezTo>
                <a:close/>
              </a:path>
            </a:pathLst>
          </a:custGeom>
          <a:solidFill>
            <a:srgbClr val="2C3F50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Freeform 153"/>
          <p:cNvSpPr>
            <a:spLocks/>
          </p:cNvSpPr>
          <p:nvPr/>
        </p:nvSpPr>
        <p:spPr bwMode="auto">
          <a:xfrm>
            <a:off x="1076730" y="5003131"/>
            <a:ext cx="390531" cy="439012"/>
          </a:xfrm>
          <a:custGeom>
            <a:avLst/>
            <a:gdLst>
              <a:gd name="T0" fmla="*/ 168 w 195"/>
              <a:gd name="T1" fmla="*/ 143 h 271"/>
              <a:gd name="T2" fmla="*/ 147 w 195"/>
              <a:gd name="T3" fmla="*/ 74 h 271"/>
              <a:gd name="T4" fmla="*/ 147 w 195"/>
              <a:gd name="T5" fmla="*/ 0 h 271"/>
              <a:gd name="T6" fmla="*/ 101 w 195"/>
              <a:gd name="T7" fmla="*/ 0 h 271"/>
              <a:gd name="T8" fmla="*/ 94 w 195"/>
              <a:gd name="T9" fmla="*/ 0 h 271"/>
              <a:gd name="T10" fmla="*/ 47 w 195"/>
              <a:gd name="T11" fmla="*/ 0 h 271"/>
              <a:gd name="T12" fmla="*/ 47 w 195"/>
              <a:gd name="T13" fmla="*/ 74 h 271"/>
              <a:gd name="T14" fmla="*/ 27 w 195"/>
              <a:gd name="T15" fmla="*/ 143 h 271"/>
              <a:gd name="T16" fmla="*/ 0 w 195"/>
              <a:gd name="T17" fmla="*/ 258 h 271"/>
              <a:gd name="T18" fmla="*/ 0 w 195"/>
              <a:gd name="T19" fmla="*/ 271 h 271"/>
              <a:gd name="T20" fmla="*/ 96 w 195"/>
              <a:gd name="T21" fmla="*/ 271 h 271"/>
              <a:gd name="T22" fmla="*/ 99 w 195"/>
              <a:gd name="T23" fmla="*/ 271 h 271"/>
              <a:gd name="T24" fmla="*/ 195 w 195"/>
              <a:gd name="T25" fmla="*/ 271 h 271"/>
              <a:gd name="T26" fmla="*/ 195 w 195"/>
              <a:gd name="T27" fmla="*/ 258 h 271"/>
              <a:gd name="T28" fmla="*/ 168 w 195"/>
              <a:gd name="T29" fmla="*/ 14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5" h="271">
                <a:moveTo>
                  <a:pt x="168" y="143"/>
                </a:moveTo>
                <a:cubicBezTo>
                  <a:pt x="151" y="113"/>
                  <a:pt x="147" y="74"/>
                  <a:pt x="147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3" y="113"/>
                  <a:pt x="27" y="143"/>
                </a:cubicBezTo>
                <a:cubicBezTo>
                  <a:pt x="10" y="173"/>
                  <a:pt x="0" y="196"/>
                  <a:pt x="0" y="258"/>
                </a:cubicBezTo>
                <a:cubicBezTo>
                  <a:pt x="0" y="271"/>
                  <a:pt x="0" y="271"/>
                  <a:pt x="0" y="271"/>
                </a:cubicBezTo>
                <a:cubicBezTo>
                  <a:pt x="96" y="271"/>
                  <a:pt x="96" y="271"/>
                  <a:pt x="96" y="271"/>
                </a:cubicBezTo>
                <a:cubicBezTo>
                  <a:pt x="99" y="271"/>
                  <a:pt x="99" y="271"/>
                  <a:pt x="99" y="271"/>
                </a:cubicBezTo>
                <a:cubicBezTo>
                  <a:pt x="195" y="271"/>
                  <a:pt x="195" y="271"/>
                  <a:pt x="195" y="271"/>
                </a:cubicBezTo>
                <a:cubicBezTo>
                  <a:pt x="195" y="258"/>
                  <a:pt x="195" y="258"/>
                  <a:pt x="195" y="258"/>
                </a:cubicBezTo>
                <a:cubicBezTo>
                  <a:pt x="195" y="196"/>
                  <a:pt x="185" y="173"/>
                  <a:pt x="168" y="143"/>
                </a:cubicBezTo>
                <a:close/>
              </a:path>
            </a:pathLst>
          </a:custGeom>
          <a:solidFill>
            <a:srgbClr val="2C3F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2244711" y="4956305"/>
            <a:ext cx="156023" cy="476037"/>
          </a:xfrm>
          <a:custGeom>
            <a:avLst/>
            <a:gdLst>
              <a:gd name="T0" fmla="*/ 86 w 118"/>
              <a:gd name="T1" fmla="*/ 132 h 409"/>
              <a:gd name="T2" fmla="*/ 25 w 118"/>
              <a:gd name="T3" fmla="*/ 0 h 409"/>
              <a:gd name="T4" fmla="*/ 10 w 118"/>
              <a:gd name="T5" fmla="*/ 0 h 409"/>
              <a:gd name="T6" fmla="*/ 0 w 118"/>
              <a:gd name="T7" fmla="*/ 377 h 409"/>
              <a:gd name="T8" fmla="*/ 32 w 118"/>
              <a:gd name="T9" fmla="*/ 409 h 409"/>
              <a:gd name="T10" fmla="*/ 86 w 118"/>
              <a:gd name="T11" fmla="*/ 409 h 409"/>
              <a:gd name="T12" fmla="*/ 118 w 118"/>
              <a:gd name="T13" fmla="*/ 377 h 409"/>
              <a:gd name="T14" fmla="*/ 113 w 118"/>
              <a:gd name="T15" fmla="*/ 178 h 409"/>
              <a:gd name="T16" fmla="*/ 86 w 118"/>
              <a:gd name="T17" fmla="*/ 13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409">
                <a:moveTo>
                  <a:pt x="86" y="132"/>
                </a:moveTo>
                <a:cubicBezTo>
                  <a:pt x="57" y="78"/>
                  <a:pt x="34" y="24"/>
                  <a:pt x="25" y="0"/>
                </a:cubicBezTo>
                <a:cubicBezTo>
                  <a:pt x="21" y="0"/>
                  <a:pt x="16" y="0"/>
                  <a:pt x="10" y="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95"/>
                  <a:pt x="14" y="409"/>
                  <a:pt x="32" y="409"/>
                </a:cubicBezTo>
                <a:cubicBezTo>
                  <a:pt x="86" y="409"/>
                  <a:pt x="86" y="409"/>
                  <a:pt x="86" y="409"/>
                </a:cubicBezTo>
                <a:cubicBezTo>
                  <a:pt x="104" y="409"/>
                  <a:pt x="118" y="395"/>
                  <a:pt x="118" y="377"/>
                </a:cubicBezTo>
                <a:cubicBezTo>
                  <a:pt x="113" y="178"/>
                  <a:pt x="113" y="178"/>
                  <a:pt x="113" y="178"/>
                </a:cubicBezTo>
                <a:cubicBezTo>
                  <a:pt x="104" y="165"/>
                  <a:pt x="96" y="149"/>
                  <a:pt x="86" y="132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1800690" y="4398337"/>
            <a:ext cx="888043" cy="860114"/>
          </a:xfrm>
          <a:custGeom>
            <a:avLst/>
            <a:gdLst>
              <a:gd name="T0" fmla="*/ 600 w 671"/>
              <a:gd name="T1" fmla="*/ 50 h 739"/>
              <a:gd name="T2" fmla="*/ 352 w 671"/>
              <a:gd name="T3" fmla="*/ 291 h 739"/>
              <a:gd name="T4" fmla="*/ 7 w 671"/>
              <a:gd name="T5" fmla="*/ 327 h 739"/>
              <a:gd name="T6" fmla="*/ 340 w 671"/>
              <a:gd name="T7" fmla="*/ 422 h 739"/>
              <a:gd name="T8" fmla="*/ 544 w 671"/>
              <a:gd name="T9" fmla="*/ 702 h 739"/>
              <a:gd name="T10" fmla="*/ 459 w 671"/>
              <a:gd name="T11" fmla="*/ 366 h 739"/>
              <a:gd name="T12" fmla="*/ 600 w 671"/>
              <a:gd name="T13" fmla="*/ 50 h 739"/>
              <a:gd name="T14" fmla="*/ 388 w 671"/>
              <a:gd name="T15" fmla="*/ 419 h 739"/>
              <a:gd name="T16" fmla="*/ 330 w 671"/>
              <a:gd name="T17" fmla="*/ 361 h 739"/>
              <a:gd name="T18" fmla="*/ 388 w 671"/>
              <a:gd name="T19" fmla="*/ 303 h 739"/>
              <a:gd name="T20" fmla="*/ 446 w 671"/>
              <a:gd name="T21" fmla="*/ 361 h 739"/>
              <a:gd name="T22" fmla="*/ 388 w 671"/>
              <a:gd name="T23" fmla="*/ 41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1" h="739">
                <a:moveTo>
                  <a:pt x="600" y="50"/>
                </a:moveTo>
                <a:cubicBezTo>
                  <a:pt x="529" y="0"/>
                  <a:pt x="352" y="291"/>
                  <a:pt x="352" y="291"/>
                </a:cubicBezTo>
                <a:cubicBezTo>
                  <a:pt x="352" y="291"/>
                  <a:pt x="15" y="241"/>
                  <a:pt x="7" y="327"/>
                </a:cubicBezTo>
                <a:cubicBezTo>
                  <a:pt x="0" y="414"/>
                  <a:pt x="340" y="422"/>
                  <a:pt x="340" y="422"/>
                </a:cubicBezTo>
                <a:cubicBezTo>
                  <a:pt x="340" y="422"/>
                  <a:pt x="465" y="739"/>
                  <a:pt x="544" y="702"/>
                </a:cubicBezTo>
                <a:cubicBezTo>
                  <a:pt x="622" y="666"/>
                  <a:pt x="459" y="366"/>
                  <a:pt x="459" y="366"/>
                </a:cubicBezTo>
                <a:cubicBezTo>
                  <a:pt x="459" y="366"/>
                  <a:pt x="671" y="100"/>
                  <a:pt x="600" y="50"/>
                </a:cubicBezTo>
                <a:close/>
                <a:moveTo>
                  <a:pt x="388" y="419"/>
                </a:moveTo>
                <a:cubicBezTo>
                  <a:pt x="356" y="419"/>
                  <a:pt x="330" y="393"/>
                  <a:pt x="330" y="361"/>
                </a:cubicBezTo>
                <a:cubicBezTo>
                  <a:pt x="330" y="329"/>
                  <a:pt x="356" y="303"/>
                  <a:pt x="388" y="303"/>
                </a:cubicBezTo>
                <a:cubicBezTo>
                  <a:pt x="420" y="303"/>
                  <a:pt x="446" y="329"/>
                  <a:pt x="446" y="361"/>
                </a:cubicBezTo>
                <a:cubicBezTo>
                  <a:pt x="446" y="393"/>
                  <a:pt x="420" y="419"/>
                  <a:pt x="388" y="419"/>
                </a:cubicBezTo>
                <a:close/>
              </a:path>
            </a:pathLst>
          </a:custGeom>
          <a:solidFill>
            <a:srgbClr val="329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484935" y="5101364"/>
            <a:ext cx="578880" cy="228237"/>
            <a:chOff x="1436688" y="3797300"/>
            <a:chExt cx="1292224" cy="657225"/>
          </a:xfrm>
          <a:solidFill>
            <a:srgbClr val="3298D6"/>
          </a:solidFill>
        </p:grpSpPr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2319338" y="3797300"/>
              <a:ext cx="304800" cy="179387"/>
            </a:xfrm>
            <a:custGeom>
              <a:avLst/>
              <a:gdLst>
                <a:gd name="T0" fmla="*/ 0 w 192"/>
                <a:gd name="T1" fmla="*/ 0 h 113"/>
                <a:gd name="T2" fmla="*/ 0 w 192"/>
                <a:gd name="T3" fmla="*/ 113 h 113"/>
                <a:gd name="T4" fmla="*/ 192 w 192"/>
                <a:gd name="T5" fmla="*/ 113 h 113"/>
                <a:gd name="T6" fmla="*/ 161 w 192"/>
                <a:gd name="T7" fmla="*/ 0 h 113"/>
                <a:gd name="T8" fmla="*/ 0 w 19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13">
                  <a:moveTo>
                    <a:pt x="0" y="0"/>
                  </a:moveTo>
                  <a:lnTo>
                    <a:pt x="0" y="113"/>
                  </a:lnTo>
                  <a:lnTo>
                    <a:pt x="192" y="113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2324100" y="4037013"/>
              <a:ext cx="352425" cy="177800"/>
            </a:xfrm>
            <a:custGeom>
              <a:avLst/>
              <a:gdLst>
                <a:gd name="T0" fmla="*/ 0 w 222"/>
                <a:gd name="T1" fmla="*/ 112 h 112"/>
                <a:gd name="T2" fmla="*/ 222 w 222"/>
                <a:gd name="T3" fmla="*/ 112 h 112"/>
                <a:gd name="T4" fmla="*/ 191 w 222"/>
                <a:gd name="T5" fmla="*/ 0 h 112"/>
                <a:gd name="T6" fmla="*/ 0 w 222"/>
                <a:gd name="T7" fmla="*/ 0 h 112"/>
                <a:gd name="T8" fmla="*/ 0 w 222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12">
                  <a:moveTo>
                    <a:pt x="0" y="112"/>
                  </a:moveTo>
                  <a:lnTo>
                    <a:pt x="222" y="112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1527175" y="3797300"/>
              <a:ext cx="323850" cy="179387"/>
            </a:xfrm>
            <a:custGeom>
              <a:avLst/>
              <a:gdLst>
                <a:gd name="T0" fmla="*/ 204 w 204"/>
                <a:gd name="T1" fmla="*/ 0 h 113"/>
                <a:gd name="T2" fmla="*/ 31 w 204"/>
                <a:gd name="T3" fmla="*/ 0 h 113"/>
                <a:gd name="T4" fmla="*/ 0 w 204"/>
                <a:gd name="T5" fmla="*/ 113 h 113"/>
                <a:gd name="T6" fmla="*/ 204 w 204"/>
                <a:gd name="T7" fmla="*/ 113 h 113"/>
                <a:gd name="T8" fmla="*/ 204 w 204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3">
                  <a:moveTo>
                    <a:pt x="204" y="0"/>
                  </a:moveTo>
                  <a:lnTo>
                    <a:pt x="31" y="0"/>
                  </a:lnTo>
                  <a:lnTo>
                    <a:pt x="0" y="113"/>
                  </a:lnTo>
                  <a:lnTo>
                    <a:pt x="204" y="11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1925638" y="3797300"/>
              <a:ext cx="322262" cy="179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1474788" y="4037013"/>
              <a:ext cx="376237" cy="177800"/>
            </a:xfrm>
            <a:custGeom>
              <a:avLst/>
              <a:gdLst>
                <a:gd name="T0" fmla="*/ 0 w 237"/>
                <a:gd name="T1" fmla="*/ 112 h 112"/>
                <a:gd name="T2" fmla="*/ 237 w 237"/>
                <a:gd name="T3" fmla="*/ 112 h 112"/>
                <a:gd name="T4" fmla="*/ 237 w 237"/>
                <a:gd name="T5" fmla="*/ 0 h 112"/>
                <a:gd name="T6" fmla="*/ 33 w 237"/>
                <a:gd name="T7" fmla="*/ 0 h 112"/>
                <a:gd name="T8" fmla="*/ 0 w 23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12">
                  <a:moveTo>
                    <a:pt x="0" y="112"/>
                  </a:moveTo>
                  <a:lnTo>
                    <a:pt x="237" y="112"/>
                  </a:lnTo>
                  <a:lnTo>
                    <a:pt x="237" y="0"/>
                  </a:lnTo>
                  <a:lnTo>
                    <a:pt x="33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Rectangle 23"/>
            <p:cNvSpPr>
              <a:spLocks noChangeArrowheads="1"/>
            </p:cNvSpPr>
            <p:nvPr/>
          </p:nvSpPr>
          <p:spPr bwMode="auto">
            <a:xfrm>
              <a:off x="1925638" y="4037013"/>
              <a:ext cx="327025" cy="177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436688" y="4275138"/>
              <a:ext cx="414337" cy="179387"/>
            </a:xfrm>
            <a:custGeom>
              <a:avLst/>
              <a:gdLst>
                <a:gd name="T0" fmla="*/ 0 w 261"/>
                <a:gd name="T1" fmla="*/ 113 h 113"/>
                <a:gd name="T2" fmla="*/ 261 w 261"/>
                <a:gd name="T3" fmla="*/ 113 h 113"/>
                <a:gd name="T4" fmla="*/ 261 w 261"/>
                <a:gd name="T5" fmla="*/ 0 h 113"/>
                <a:gd name="T6" fmla="*/ 31 w 261"/>
                <a:gd name="T7" fmla="*/ 0 h 113"/>
                <a:gd name="T8" fmla="*/ 0 w 261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3">
                  <a:moveTo>
                    <a:pt x="0" y="113"/>
                  </a:moveTo>
                  <a:lnTo>
                    <a:pt x="261" y="113"/>
                  </a:lnTo>
                  <a:lnTo>
                    <a:pt x="261" y="0"/>
                  </a:lnTo>
                  <a:lnTo>
                    <a:pt x="31" y="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1925638" y="4275138"/>
              <a:ext cx="327025" cy="179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26"/>
            <p:cNvSpPr>
              <a:spLocks/>
            </p:cNvSpPr>
            <p:nvPr/>
          </p:nvSpPr>
          <p:spPr bwMode="auto">
            <a:xfrm>
              <a:off x="2324100" y="4275138"/>
              <a:ext cx="404812" cy="179387"/>
            </a:xfrm>
            <a:custGeom>
              <a:avLst/>
              <a:gdLst>
                <a:gd name="T0" fmla="*/ 0 w 255"/>
                <a:gd name="T1" fmla="*/ 0 h 113"/>
                <a:gd name="T2" fmla="*/ 0 w 255"/>
                <a:gd name="T3" fmla="*/ 113 h 113"/>
                <a:gd name="T4" fmla="*/ 255 w 255"/>
                <a:gd name="T5" fmla="*/ 113 h 113"/>
                <a:gd name="T6" fmla="*/ 222 w 255"/>
                <a:gd name="T7" fmla="*/ 0 h 113"/>
                <a:gd name="T8" fmla="*/ 0 w 255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13">
                  <a:moveTo>
                    <a:pt x="0" y="0"/>
                  </a:moveTo>
                  <a:lnTo>
                    <a:pt x="0" y="113"/>
                  </a:lnTo>
                  <a:lnTo>
                    <a:pt x="255" y="113"/>
                  </a:lnTo>
                  <a:lnTo>
                    <a:pt x="2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07199" y="5065241"/>
            <a:ext cx="703332" cy="439935"/>
            <a:chOff x="1301750" y="3684588"/>
            <a:chExt cx="1570037" cy="1266824"/>
          </a:xfrm>
          <a:solidFill>
            <a:srgbClr val="191009"/>
          </a:solidFill>
        </p:grpSpPr>
        <p:sp>
          <p:nvSpPr>
            <p:cNvPr id="84" name="Freeform 19"/>
            <p:cNvSpPr>
              <a:spLocks noEditPoints="1"/>
            </p:cNvSpPr>
            <p:nvPr/>
          </p:nvSpPr>
          <p:spPr bwMode="auto">
            <a:xfrm>
              <a:off x="1301750" y="3684588"/>
              <a:ext cx="1570037" cy="884237"/>
            </a:xfrm>
            <a:custGeom>
              <a:avLst/>
              <a:gdLst>
                <a:gd name="T0" fmla="*/ 351 w 418"/>
                <a:gd name="T1" fmla="*/ 0 h 235"/>
                <a:gd name="T2" fmla="*/ 56 w 418"/>
                <a:gd name="T3" fmla="*/ 0 h 235"/>
                <a:gd name="T4" fmla="*/ 41 w 418"/>
                <a:gd name="T5" fmla="*/ 13 h 235"/>
                <a:gd name="T6" fmla="*/ 0 w 418"/>
                <a:gd name="T7" fmla="*/ 223 h 235"/>
                <a:gd name="T8" fmla="*/ 16 w 418"/>
                <a:gd name="T9" fmla="*/ 235 h 235"/>
                <a:gd name="T10" fmla="*/ 39 w 418"/>
                <a:gd name="T11" fmla="*/ 235 h 235"/>
                <a:gd name="T12" fmla="*/ 59 w 418"/>
                <a:gd name="T13" fmla="*/ 235 h 235"/>
                <a:gd name="T14" fmla="*/ 349 w 418"/>
                <a:gd name="T15" fmla="*/ 235 h 235"/>
                <a:gd name="T16" fmla="*/ 368 w 418"/>
                <a:gd name="T17" fmla="*/ 235 h 235"/>
                <a:gd name="T18" fmla="*/ 402 w 418"/>
                <a:gd name="T19" fmla="*/ 235 h 235"/>
                <a:gd name="T20" fmla="*/ 418 w 418"/>
                <a:gd name="T21" fmla="*/ 223 h 235"/>
                <a:gd name="T22" fmla="*/ 366 w 418"/>
                <a:gd name="T23" fmla="*/ 13 h 235"/>
                <a:gd name="T24" fmla="*/ 351 w 418"/>
                <a:gd name="T25" fmla="*/ 0 h 235"/>
                <a:gd name="T26" fmla="*/ 19 w 418"/>
                <a:gd name="T27" fmla="*/ 220 h 235"/>
                <a:gd name="T28" fmla="*/ 59 w 418"/>
                <a:gd name="T29" fmla="*/ 15 h 235"/>
                <a:gd name="T30" fmla="*/ 348 w 418"/>
                <a:gd name="T31" fmla="*/ 15 h 235"/>
                <a:gd name="T32" fmla="*/ 399 w 418"/>
                <a:gd name="T33" fmla="*/ 220 h 235"/>
                <a:gd name="T34" fmla="*/ 19 w 418"/>
                <a:gd name="T35" fmla="*/ 22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8" h="235">
                  <a:moveTo>
                    <a:pt x="351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6"/>
                    <a:pt x="41" y="1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30"/>
                    <a:pt x="7" y="235"/>
                    <a:pt x="16" y="235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59" y="235"/>
                    <a:pt x="59" y="235"/>
                    <a:pt x="59" y="235"/>
                  </a:cubicBezTo>
                  <a:cubicBezTo>
                    <a:pt x="349" y="235"/>
                    <a:pt x="349" y="235"/>
                    <a:pt x="349" y="235"/>
                  </a:cubicBezTo>
                  <a:cubicBezTo>
                    <a:pt x="368" y="235"/>
                    <a:pt x="368" y="235"/>
                    <a:pt x="368" y="235"/>
                  </a:cubicBezTo>
                  <a:cubicBezTo>
                    <a:pt x="402" y="235"/>
                    <a:pt x="402" y="235"/>
                    <a:pt x="402" y="235"/>
                  </a:cubicBezTo>
                  <a:cubicBezTo>
                    <a:pt x="411" y="235"/>
                    <a:pt x="418" y="230"/>
                    <a:pt x="418" y="223"/>
                  </a:cubicBezTo>
                  <a:cubicBezTo>
                    <a:pt x="366" y="13"/>
                    <a:pt x="366" y="13"/>
                    <a:pt x="366" y="13"/>
                  </a:cubicBezTo>
                  <a:cubicBezTo>
                    <a:pt x="366" y="6"/>
                    <a:pt x="359" y="0"/>
                    <a:pt x="351" y="0"/>
                  </a:cubicBezTo>
                  <a:close/>
                  <a:moveTo>
                    <a:pt x="19" y="220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99" y="220"/>
                    <a:pt x="399" y="220"/>
                    <a:pt x="399" y="220"/>
                  </a:cubicBezTo>
                  <a:lnTo>
                    <a:pt x="19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sz="135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865313" y="4610100"/>
              <a:ext cx="436562" cy="341312"/>
            </a:xfrm>
            <a:custGeom>
              <a:avLst/>
              <a:gdLst>
                <a:gd name="T0" fmla="*/ 178 w 275"/>
                <a:gd name="T1" fmla="*/ 0 h 215"/>
                <a:gd name="T2" fmla="*/ 95 w 275"/>
                <a:gd name="T3" fmla="*/ 0 h 215"/>
                <a:gd name="T4" fmla="*/ 95 w 275"/>
                <a:gd name="T5" fmla="*/ 161 h 215"/>
                <a:gd name="T6" fmla="*/ 0 w 275"/>
                <a:gd name="T7" fmla="*/ 161 h 215"/>
                <a:gd name="T8" fmla="*/ 0 w 275"/>
                <a:gd name="T9" fmla="*/ 215 h 215"/>
                <a:gd name="T10" fmla="*/ 275 w 275"/>
                <a:gd name="T11" fmla="*/ 215 h 215"/>
                <a:gd name="T12" fmla="*/ 275 w 275"/>
                <a:gd name="T13" fmla="*/ 161 h 215"/>
                <a:gd name="T14" fmla="*/ 178 w 275"/>
                <a:gd name="T15" fmla="*/ 161 h 215"/>
                <a:gd name="T16" fmla="*/ 178 w 275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15">
                  <a:moveTo>
                    <a:pt x="178" y="0"/>
                  </a:moveTo>
                  <a:lnTo>
                    <a:pt x="95" y="0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215"/>
                  </a:lnTo>
                  <a:lnTo>
                    <a:pt x="275" y="215"/>
                  </a:lnTo>
                  <a:lnTo>
                    <a:pt x="275" y="161"/>
                  </a:lnTo>
                  <a:lnTo>
                    <a:pt x="178" y="161"/>
                  </a:lnTo>
                  <a:lnTo>
                    <a:pt x="1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sz="135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87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937887" y="256341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Ролята на КЕВР на свободния пазар в съответствие с </a:t>
              </a:r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REMIT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91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94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10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2456" y="1777327"/>
            <a:ext cx="7378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 забрана за търгуване с вътрешна информация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Забрана за манипулиране или опит за извършване на манипулация на </a:t>
            </a:r>
            <a:r>
              <a:rPr lang="bg-BG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пазара на едро </a:t>
            </a:r>
            <a:endParaRPr lang="bg-BG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 с АСРЕ, Национален орган по конкуренция (КЗК) и Компетентния финансов орган (КФН)</a:t>
            </a:r>
            <a:endParaRPr lang="fr-FR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48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(ЕС) 1227/2011 относно интегритета и прозрачността на пазара за търговия на едро с енергия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924331" y="116631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Необходимост от изменение на ЗЕ за предоставяне на правомощия за разследване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7261" y="3645024"/>
            <a:ext cx="82823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КЕВР следва да има правомощието: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достъп до всички съответни документи в каквато и да било форма и получаването на копия от тях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изисква сведения от всички лица и снемане на устни обяснения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извършва проверки на място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изисква съществуващи записи на телефонни разговори или предаване на данни и други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716" y="11124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 разследване на нарушения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6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11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235226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863" y="1196752"/>
            <a:ext cx="807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 определяне размера на санкциите при установени нарушения на Регламент 1227/2011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993" y="4221088"/>
            <a:ext cx="8172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КЕВР следва да може да определя: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Ефективни, пропорционални и възпиращи санкции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Санкциите следва да отразяват сериозността на нарушенията, вредите нанесени на потребителите и потенциалните изгоди от търговията въз основа на вътрешна информация и манипулиране на пазара</a:t>
            </a:r>
            <a:endParaRPr lang="fr-FR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5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940300" y="186485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Необходимост от изменение на ЗЕ за предоставяне на правомощия за прилагане на санкции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2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12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89" y="1892818"/>
            <a:ext cx="2004814" cy="19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924331" y="306201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Енергиен съюз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0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13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09" y="1393357"/>
            <a:ext cx="1812292" cy="1080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119" y="1057996"/>
            <a:ext cx="824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Ролята на Енергийния съюз и на действията в областта на климата</a:t>
            </a: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модернизиране на икономиката</a:t>
            </a:r>
            <a:endParaRPr lang="bg-BG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6894"/>
            <a:ext cx="7455178" cy="401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9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924331" y="306201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Енергиен съюз 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0093" y="1484784"/>
            <a:ext cx="76343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 от 10-те приоритета на Комисията „Юнкер“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 към модернизиране на икономиката на ЕС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други водещи инициативи Цифровия единен пазар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Съюз на капиталовите пазари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 инвестиции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010" y="4293096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</a:p>
          <a:p>
            <a:pPr algn="ctr"/>
            <a:r>
              <a:rPr lang="bg-BG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ъздаване </a:t>
            </a: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работни места, постигане на стопански растеж и привличане на </a:t>
            </a: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lang="bg-BG" dirty="0">
              <a:solidFill>
                <a:schemeClr val="accen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3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14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49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924331" y="306201"/>
              <a:ext cx="7680117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Законодателен пакет „Чиста енергия за всички европейци“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5075" y="1222690"/>
            <a:ext cx="82192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bg-BG" dirty="0"/>
          </a:p>
          <a:p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Законодателните </a:t>
            </a: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Европейската комисия обхващат </a:t>
            </a: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областите на </a:t>
            </a: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bg-BG" sz="2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енергийната ефективност;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енергията </a:t>
            </a: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възобновяеми </a:t>
            </a: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източници;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устройството </a:t>
            </a: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електроенергийния </a:t>
            </a: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пазар;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сигурността </a:t>
            </a: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енергийните </a:t>
            </a: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 </a:t>
            </a:r>
            <a:r>
              <a:rPr lang="bg-BG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управлението на Енергийния съюз.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/>
          </a:p>
        </p:txBody>
      </p:sp>
      <p:grpSp>
        <p:nvGrpSpPr>
          <p:cNvPr id="7" name="Group 6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1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15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840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885" y="67688"/>
            <a:ext cx="8558747" cy="909151"/>
            <a:chOff x="145885" y="184319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45885" y="184319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912456" y="254175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Бели книги със становищата на националните регулатори по законодателния пакет 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60731FB-85E4-47D3-8D82-BB94618BD52E}"/>
              </a:ext>
            </a:extLst>
          </p:cNvPr>
          <p:cNvSpPr txBox="1">
            <a:spLocks/>
          </p:cNvSpPr>
          <p:nvPr/>
        </p:nvSpPr>
        <p:spPr>
          <a:xfrm>
            <a:off x="107504" y="2080012"/>
            <a:ext cx="8856984" cy="4445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b="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23707"/>
              </p:ext>
            </p:extLst>
          </p:nvPr>
        </p:nvGraphicFramePr>
        <p:xfrm>
          <a:off x="553491" y="1873805"/>
          <a:ext cx="7920797" cy="421512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  <a:tab pos="1260475" algn="l"/>
                          <a:tab pos="1899285" algn="l"/>
                        </a:tabLst>
                      </a:pPr>
                      <a:r>
                        <a:rPr lang="bg-BG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 СЕЕР-АСРЕ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  <a:tab pos="1260475" algn="l"/>
                          <a:tab pos="1899285" algn="l"/>
                        </a:tabLst>
                      </a:pPr>
                      <a:r>
                        <a:rPr lang="bg-BG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Бели книги на </a:t>
                      </a:r>
                      <a:r>
                        <a:rPr lang="en-IE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CEE</a:t>
                      </a:r>
                      <a:r>
                        <a:rPr lang="bg-BG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ВЕИ на пазара на едро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Тарифи и стимули за мрежите за пренос и разпределение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Ролята на ОРС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в полза на потребителите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Улесняване на гъвкавостта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Овластяване на потребителите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Ефективно формиране на цените на едро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Ефективна работа на системата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Независимост на националните регулаторни органи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Юли 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Юли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Адекватност на системата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Механизъм за капацитет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Юли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en-IE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  <a:defRPr/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ВЕИ потребители –производители и енергийни общности,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Юли</a:t>
                      </a:r>
                      <a:r>
                        <a:rPr lang="en-I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83768" y="114839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www.ceer.eu/white-papers</a:t>
            </a:r>
            <a:endParaRPr lang="bg-BG" sz="1400" dirty="0" smtClean="0"/>
          </a:p>
          <a:p>
            <a:endParaRPr lang="bg-BG" sz="1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23" y="588378"/>
            <a:ext cx="995176" cy="11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5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16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28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1763688" y="1844824"/>
            <a:ext cx="545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bg-BG" altLang="bg-BG" sz="28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Благодаря за вниманието</a:t>
            </a:r>
            <a:r>
              <a:rPr lang="en-US" altLang="bg-BG" sz="28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bg-BG" altLang="bg-BG" sz="2800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0901" name="Line 4"/>
          <p:cNvSpPr>
            <a:spLocks noChangeShapeType="1"/>
          </p:cNvSpPr>
          <p:nvPr/>
        </p:nvSpPr>
        <p:spPr bwMode="auto">
          <a:xfrm flipV="1">
            <a:off x="279400" y="6710365"/>
            <a:ext cx="8585200" cy="15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6815" y="5862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Доц. д-р Иван Н. Иванов</a:t>
            </a:r>
          </a:p>
          <a:p>
            <a:pPr algn="r"/>
            <a:r>
              <a:rPr lang="bg-BG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Председател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на КЕВР</a:t>
            </a:r>
          </a:p>
        </p:txBody>
      </p:sp>
      <p:pic>
        <p:nvPicPr>
          <p:cNvPr id="10" name="Picture 9" descr="energo2.png"/>
          <p:cNvPicPr>
            <a:picLocks noChangeAspect="1"/>
          </p:cNvPicPr>
          <p:nvPr/>
        </p:nvPicPr>
        <p:blipFill>
          <a:blip r:embed="rId3" cstate="print">
            <a:lum bright="55000" contrast="-74000"/>
          </a:blip>
          <a:stretch>
            <a:fillRect/>
          </a:stretch>
        </p:blipFill>
        <p:spPr>
          <a:xfrm>
            <a:off x="0" y="1556792"/>
            <a:ext cx="9144000" cy="4824536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9" name="Group 8"/>
          <p:cNvGrpSpPr/>
          <p:nvPr/>
        </p:nvGrpSpPr>
        <p:grpSpPr>
          <a:xfrm>
            <a:off x="201613" y="260648"/>
            <a:ext cx="8474843" cy="912019"/>
            <a:chOff x="201613" y="260648"/>
            <a:chExt cx="8474843" cy="912019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170255" y="380391"/>
              <a:ext cx="48038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bg-BG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</a:rPr>
                <a:t>КОМИСИЯ ЗА ЕНЕРГИЙНО И ВОДНО РЕГУЛИРАНЕ </a:t>
              </a:r>
              <a:endParaRPr lang="bg-BG" altLang="en-US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258889" y="692696"/>
              <a:ext cx="741756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" y="260648"/>
              <a:ext cx="912019" cy="912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4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71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934890" y="186485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на свободен пазар на едро за електрическа енергия за 2016 г.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76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78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2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0093" y="1484784"/>
            <a:ext cx="3194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2016 г. Стартира </a:t>
            </a:r>
            <a:r>
              <a:rPr lang="bg-BG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независимата </a:t>
            </a:r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енергийна борса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98181" y="3068960"/>
            <a:ext cx="281810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Търгуван обем на БНЕБ ЕАД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2 505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209MWh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4714" y="4099719"/>
            <a:ext cx="2507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 участници</a:t>
            </a:r>
          </a:p>
          <a:p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броя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04" y="1484785"/>
            <a:ext cx="4800043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4890" y="4870321"/>
            <a:ext cx="7740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  5,8% от общия търгуван обем</a:t>
            </a:r>
            <a:endParaRPr lang="bg-BG" sz="2200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372" y="5446883"/>
            <a:ext cx="7776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 от увеличаване на ликвидността на борсата</a:t>
            </a:r>
          </a:p>
        </p:txBody>
      </p:sp>
    </p:spTree>
    <p:extLst>
      <p:ext uri="{BB962C8B-B14F-4D97-AF65-F5344CB8AC3E}">
        <p14:creationId xmlns:p14="http://schemas.microsoft.com/office/powerpoint/2010/main" val="279426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28"/>
          <p:cNvSpPr/>
          <p:nvPr/>
        </p:nvSpPr>
        <p:spPr>
          <a:xfrm>
            <a:off x="1187624" y="350995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모서리가 둥근 직사각형 40"/>
          <p:cNvSpPr/>
          <p:nvPr/>
        </p:nvSpPr>
        <p:spPr>
          <a:xfrm>
            <a:off x="309335" y="198781"/>
            <a:ext cx="8856984" cy="9091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타원 28"/>
          <p:cNvSpPr/>
          <p:nvPr/>
        </p:nvSpPr>
        <p:spPr>
          <a:xfrm>
            <a:off x="389752" y="316559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428" y="364351"/>
            <a:ext cx="7980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Пазар на дребно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26876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Общият брой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битови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клиенти през 2016 г. е 4 451 304 бр. със средно годишно потребление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2,411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Общият брой небитови клиенти за 2016 г. е 494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818 бр. , със средно годишно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 52 МWh 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33" y="2592199"/>
            <a:ext cx="43061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bg-BG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Коефициент на смяна на </a:t>
            </a: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доставчик за 2016 г.</a:t>
            </a:r>
            <a:endParaRPr lang="bg-BG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bg-BG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Небитови клиенти – 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8,12 %</a:t>
            </a:r>
            <a:endParaRPr lang="bg-BG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bg-BG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Битови клиенти – 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0,02 %</a:t>
            </a:r>
            <a:endParaRPr lang="bg-BG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bg-BG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Регулирани </a:t>
            </a:r>
            <a:r>
              <a:rPr lang="bg-BG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 на дребно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bg-BG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2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3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90" y="4454023"/>
            <a:ext cx="7149026" cy="181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3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28"/>
          <p:cNvSpPr/>
          <p:nvPr/>
        </p:nvSpPr>
        <p:spPr>
          <a:xfrm>
            <a:off x="1187624" y="350995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모서리가 둥근 직사각형 40"/>
          <p:cNvSpPr/>
          <p:nvPr/>
        </p:nvSpPr>
        <p:spPr>
          <a:xfrm>
            <a:off x="309335" y="198781"/>
            <a:ext cx="8856984" cy="9091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타원 28"/>
          <p:cNvSpPr/>
          <p:nvPr/>
        </p:nvSpPr>
        <p:spPr>
          <a:xfrm>
            <a:off x="395536" y="350995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6863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Предизвикателства пред пълната либерализация на пазара за електроенергия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686" y="393305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bg-B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 единствен купувач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bg-B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Регулирани цени на дребно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bg-B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 дял на уязвими потребители</a:t>
            </a:r>
            <a:endParaRPr lang="bg-B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1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4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4233" y="1468491"/>
            <a:ext cx="804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 с преференциални цени за изкупуване на електрическа енергия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2464604">
            <a:off x="2093963" y="2396170"/>
            <a:ext cx="47539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697990" y="3091095"/>
            <a:ext cx="2577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Дългосрочни договори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75956" y="235119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309109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ВЕИ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9239499">
            <a:off x="5869216" y="2325065"/>
            <a:ext cx="504056" cy="527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5741627" y="2994369"/>
            <a:ext cx="270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Когенерации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68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40"/>
          <p:cNvSpPr/>
          <p:nvPr/>
        </p:nvSpPr>
        <p:spPr>
          <a:xfrm>
            <a:off x="32668" y="116631"/>
            <a:ext cx="8558747" cy="9091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8"/>
          <p:cNvSpPr/>
          <p:nvPr/>
        </p:nvSpPr>
        <p:spPr>
          <a:xfrm>
            <a:off x="307731" y="268844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71151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Необходимите законови промени</a:t>
            </a:r>
            <a:endParaRPr lang="bg-BG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947" y="1340769"/>
            <a:ext cx="794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Отмяна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модела единствен купувач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промяна статута на НЕК ЕАД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Приемане на пътна карта за поетапно прекратяване на регулираните цени на дребно до 2021 г.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0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5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 rot="5400000">
            <a:off x="1474843" y="3005739"/>
            <a:ext cx="56535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457661" y="3942928"/>
            <a:ext cx="2599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Законово определен краен срок за излизане на свободен пазар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244" y="3942927"/>
            <a:ext cx="2758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за сравнение на цените на електрическа енергия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8676" y="3942927"/>
            <a:ext cx="2621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Опростени и разбираеми фактури за битовите клиенти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4021416" y="3016464"/>
            <a:ext cx="56535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6809600" y="2919592"/>
            <a:ext cx="56535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74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934982" y="186485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Разширяване  на свободния пазар на електрическа енергия 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0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6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34982" y="2451272"/>
            <a:ext cx="703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 от гарантиране ликвидност на БНЕБ ЕАД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ibex.bg/_assets/images/logo_b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6" y="3717032"/>
            <a:ext cx="280165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4574" y="2851382"/>
            <a:ext cx="50405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 на цялото количество произведена електрическа енергия от </a:t>
            </a: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дружествата на БЕХ </a:t>
            </a: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ЕАД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bg-BG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 за закупуване на технологичните загуби директно от БНЕБ ЕАД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bg-BG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Поетапно излизане на борсата на </a:t>
            </a:r>
            <a:r>
              <a:rPr lang="bg-BG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централите с дългосрочни </a:t>
            </a:r>
            <a:r>
              <a:rPr lang="bg-BG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договори, когенерации и ВЕИ (големи и малки)</a:t>
            </a:r>
            <a:endParaRPr lang="fr-FR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456" y="1196752"/>
            <a:ext cx="7740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Търгуваният обем на борсата </a:t>
            </a:r>
          </a:p>
          <a:p>
            <a:pPr algn="ctr"/>
            <a:r>
              <a:rPr lang="bg-BG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2016 г. представлява 5,8 % от общия търгуван обем – ниска ликвидност </a:t>
            </a:r>
            <a:endParaRPr lang="bg-BG" sz="2200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2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898181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Уязвими потребители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8053" y="6418370"/>
            <a:ext cx="8977902" cy="480959"/>
            <a:chOff x="58595" y="6331781"/>
            <a:chExt cx="8977902" cy="48095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0" name="Slide Number Placeholder 1"/>
            <p:cNvSpPr txBox="1">
              <a:spLocks/>
            </p:cNvSpPr>
            <p:nvPr/>
          </p:nvSpPr>
          <p:spPr>
            <a:xfrm>
              <a:off x="8493169" y="6418370"/>
              <a:ext cx="543328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7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3" y="1095373"/>
            <a:ext cx="7962766" cy="53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67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1484784"/>
            <a:ext cx="4752528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229200"/>
            <a:ext cx="7308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444 000 домакинства са най-енергийно уязвими потребители (възраст, здравословно състояние и доход) </a:t>
            </a:r>
            <a:endParaRPr lang="bg-B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8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898181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Подпомагане на </a:t>
              </a: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енергийно уязвимите </a:t>
              </a: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потребители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9" name="Slide Number Placeholder 1"/>
            <p:cNvSpPr txBox="1">
              <a:spLocks/>
            </p:cNvSpPr>
            <p:nvPr/>
          </p:nvSpPr>
          <p:spPr>
            <a:xfrm>
              <a:off x="8532441" y="6418370"/>
              <a:ext cx="53336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8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866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46" y="184482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Финансови мерки – определяне на минимални базови нужди на домакинство за електроенергия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Нефинансови мерки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регистър на уязвимите клиенти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ъзможност за преструктуриране на дълговете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Етичен кодекс на доставчиците на електрическа енергия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Дългосрочна мярка – енергийна ефективност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5" name="Slide Number Placeholder 1"/>
            <p:cNvSpPr txBox="1">
              <a:spLocks/>
            </p:cNvSpPr>
            <p:nvPr/>
          </p:nvSpPr>
          <p:spPr>
            <a:xfrm>
              <a:off x="8532441" y="6418370"/>
              <a:ext cx="53336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9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635888" y="692696"/>
            <a:ext cx="1224144" cy="522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400" kern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18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898181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Мерки за защита на уязвимите потребители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5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13303</TotalTime>
  <Words>949</Words>
  <Application>Microsoft Office PowerPoint</Application>
  <PresentationFormat>On-screen Show (4:3)</PresentationFormat>
  <Paragraphs>182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1_Office Theme</vt:lpstr>
      <vt:lpstr>2_Office Theme</vt:lpstr>
      <vt:lpstr>6_Office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SEWRC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for Development of Varna Electricity Distribution  Network</dc:title>
  <dc:creator>dk-epopo</dc:creator>
  <cp:lastModifiedBy>Ivan Ivanov</cp:lastModifiedBy>
  <cp:revision>710</cp:revision>
  <cp:lastPrinted>2017-10-03T05:55:28Z</cp:lastPrinted>
  <dcterms:created xsi:type="dcterms:W3CDTF">2014-11-25T13:57:27Z</dcterms:created>
  <dcterms:modified xsi:type="dcterms:W3CDTF">2017-10-04T06:36:12Z</dcterms:modified>
</cp:coreProperties>
</file>