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7" r:id="rId2"/>
    <p:sldMasterId id="2147483752" r:id="rId3"/>
    <p:sldMasterId id="2147484125" r:id="rId4"/>
  </p:sldMasterIdLst>
  <p:notesMasterIdLst>
    <p:notesMasterId r:id="rId18"/>
  </p:notesMasterIdLst>
  <p:handoutMasterIdLst>
    <p:handoutMasterId r:id="rId19"/>
  </p:handoutMasterIdLst>
  <p:sldIdLst>
    <p:sldId id="256" r:id="rId5"/>
    <p:sldId id="449" r:id="rId6"/>
    <p:sldId id="467" r:id="rId7"/>
    <p:sldId id="522" r:id="rId8"/>
    <p:sldId id="511" r:id="rId9"/>
    <p:sldId id="517" r:id="rId10"/>
    <p:sldId id="518" r:id="rId11"/>
    <p:sldId id="524" r:id="rId12"/>
    <p:sldId id="503" r:id="rId13"/>
    <p:sldId id="525" r:id="rId14"/>
    <p:sldId id="504" r:id="rId15"/>
    <p:sldId id="519" r:id="rId16"/>
    <p:sldId id="489" r:id="rId17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3399"/>
        </a:solidFill>
        <a:latin typeface="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3399"/>
        </a:solidFill>
        <a:latin typeface="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006600"/>
    <a:srgbClr val="FF9999"/>
    <a:srgbClr val="FF3300"/>
    <a:srgbClr val="FFCC99"/>
    <a:srgbClr val="FF9900"/>
    <a:srgbClr val="CC9900"/>
    <a:srgbClr val="FFCC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11" autoAdjust="0"/>
    <p:restoredTop sz="94165" autoAdjust="0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7269-19C0-4925-879A-362B50B80CF2}" type="datetimeFigureOut">
              <a:rPr lang="bg-BG" smtClean="0"/>
              <a:t>5.6.2017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039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4" cy="496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D8F8B-55C3-44D2-8F4B-433054DABA1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88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CCACA07-B481-4258-8D1E-60A3962BCA0D}" type="datetimeFigureOut">
              <a:rPr lang="bg-BG" altLang="bg-BG"/>
              <a:pPr>
                <a:defRPr/>
              </a:pPr>
              <a:t>5.6.2017 г.</a:t>
            </a:fld>
            <a:endParaRPr lang="bg-BG" altLang="bg-BG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 altLang="bg-BG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5"/>
            <a:ext cx="2945659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51790-4B64-43BC-A42F-F2D435E4CFF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4219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6F377B-8217-49EA-8278-1956839DBCC6}" type="slidenum">
              <a:rPr lang="bg-BG" altLang="bg-BG" smtClean="0"/>
              <a:pPr/>
              <a:t>1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F67C1-7B8E-4C88-B0E7-3FACF80B86DD}" type="slidenum">
              <a:rPr lang="bg-BG" smtClean="0"/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000D17-0CBC-4E51-B239-A44ECFBCBBAF}" type="slidenum">
              <a:rPr lang="bg-BG" altLang="bg-BG" smtClean="0"/>
              <a:pPr/>
              <a:t>13</a:t>
            </a:fld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65092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2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62663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3</a:t>
            </a:fld>
            <a:endParaRPr lang="bg-BG" altLang="bg-BG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6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51790-4B64-43BC-A42F-F2D435E4CFF0}" type="slidenum">
              <a:rPr lang="bg-BG" altLang="bg-BG" smtClean="0"/>
              <a:pPr>
                <a:defRPr/>
              </a:pPr>
              <a:t>8</a:t>
            </a:fld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58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09768-6F87-42AD-A3C8-7151C7319180}" type="slidenum">
              <a:rPr lang="bg-BG" altLang="bg-BG" smtClean="0"/>
              <a:pPr/>
              <a:t>9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58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09768-6F87-42AD-A3C8-7151C7319180}" type="slidenum">
              <a:rPr lang="bg-BG" altLang="bg-BG" smtClean="0"/>
              <a:pPr/>
              <a:t>10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58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B09768-6F87-42AD-A3C8-7151C7319180}" type="slidenum">
              <a:rPr lang="bg-BG" altLang="bg-BG" smtClean="0"/>
              <a:pPr/>
              <a:t>11</a:t>
            </a:fld>
            <a:endParaRPr lang="bg-BG" altLang="bg-BG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8075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5015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5097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6913B-2A8E-4807-8DFF-F6BB9C861191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11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8053" y="116631"/>
            <a:ext cx="8558747" cy="1440161"/>
            <a:chOff x="128053" y="116631"/>
            <a:chExt cx="8558747" cy="909151"/>
          </a:xfrm>
        </p:grpSpPr>
        <p:sp>
          <p:nvSpPr>
            <p:cNvPr id="8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898181" y="355762"/>
              <a:ext cx="7490243" cy="36915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86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41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2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F33D-49FC-48E5-A9B9-5547414E505C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55898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5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F74FA-5D60-4552-8184-EF95CDBFE480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1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FB6C-AAAF-4512-8998-52DD6685F3C9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4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3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0B2B-4C34-40D6-929D-53AF142CD595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95F1-50C0-4C00-95AB-15D732B08EBC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15E0-729A-4E84-90E7-573B951F81D8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E918-ADFD-4917-947B-4C77535DBC8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20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3268-F47D-46A9-91D1-A721A7A47A7F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B628-76A3-4066-83E8-56991DCEF266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3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B068-F886-4FD3-8D69-1CBC03DA8F50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9E42-8411-4946-B642-2B8367B0C038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95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85A4-6D75-45ED-ACD1-323FE8C1F05A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A2C1-2F0A-43E4-83E1-4E381EDF37FF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3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17A7-F6B5-4FBF-840D-DE519A7CEC7A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FE22-0069-40CB-93A7-DC42BE07D55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1F96-5D76-4BEC-98C6-1B3422CD7E3D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75871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FCF5-23DC-48F9-B54E-F557CCE8E4E7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3FBC-05C8-4803-80A5-6CF6576AFB33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9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A77F-DE23-46A9-A966-EA0A68000E96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7447-4E60-4B73-9DAB-0416A7D6F2E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4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8ED7-14BC-42F8-A47D-0A12C3FBE41F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94A7-9B45-4B0B-A37C-0328147AED62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930D-E55A-48A7-B09D-B5A6AEB81F6C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488D-E6CB-4C39-94E9-E3C55B83EC9B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41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900F-7E0C-4A50-A3A9-2D9A440E9676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2C36-3819-4D76-A11D-EA5BBC6A70C9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015620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48494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401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2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385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 userDrawn="1"/>
        </p:nvSpPr>
        <p:spPr bwMode="auto">
          <a:xfrm>
            <a:off x="0" y="0"/>
            <a:ext cx="9144000" cy="4038600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/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749377" y="1828800"/>
            <a:ext cx="1645246" cy="1644754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Round Same Side Corner Rectangle 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728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7AC4-C90B-477D-8137-D59FA52EFEA9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2420224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464158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464158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464158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99303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464158"/>
            <a:ext cx="1421516" cy="14210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4405951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2590800"/>
            <a:ext cx="1421516" cy="1421092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2590800"/>
            <a:ext cx="1421516" cy="142109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2590800"/>
            <a:ext cx="1421516" cy="142109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2590800"/>
            <a:ext cx="1421516" cy="1421092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30" grpId="0" animBg="1"/>
      <p:bldP spid="3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49" name="Round Same Side Corner Rectangle 4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51" name="Straight Line buttom"/>
          <p:cNvCxnSpPr/>
          <p:nvPr userDrawn="1"/>
        </p:nvCxnSpPr>
        <p:spPr>
          <a:xfrm>
            <a:off x="685800" y="3850057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 userDrawn="1"/>
        </p:nvSpPr>
        <p:spPr>
          <a:xfrm>
            <a:off x="1464269" y="3760249"/>
            <a:ext cx="179616" cy="179616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3460212" y="3758661"/>
            <a:ext cx="179616" cy="179616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15AA96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54" name="Oval 53"/>
          <p:cNvSpPr/>
          <p:nvPr userDrawn="1"/>
        </p:nvSpPr>
        <p:spPr>
          <a:xfrm>
            <a:off x="5456155" y="3760249"/>
            <a:ext cx="179616" cy="179616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9BB955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7452097" y="3760249"/>
            <a:ext cx="179616" cy="179616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19B14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56" name="Up Arrow Callout 55"/>
          <p:cNvSpPr/>
          <p:nvPr userDrawn="1"/>
        </p:nvSpPr>
        <p:spPr>
          <a:xfrm flipV="1">
            <a:off x="2670469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4616" y="2491280"/>
            <a:ext cx="1177872" cy="117752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44034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703211" y="280032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Up Arrow Callout 59"/>
          <p:cNvSpPr/>
          <p:nvPr userDrawn="1"/>
        </p:nvSpPr>
        <p:spPr>
          <a:xfrm flipV="1">
            <a:off x="6631804" y="2362200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5369" y="2444864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64546" y="2797719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Up Arrow Callout 62"/>
          <p:cNvSpPr/>
          <p:nvPr userDrawn="1"/>
        </p:nvSpPr>
        <p:spPr>
          <a:xfrm>
            <a:off x="666550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40115" y="4277528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292" y="464963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Up Arrow Callout 65"/>
          <p:cNvSpPr/>
          <p:nvPr userDrawn="1"/>
        </p:nvSpPr>
        <p:spPr>
          <a:xfrm>
            <a:off x="4668082" y="4016462"/>
            <a:ext cx="1768646" cy="135884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rtl="1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841647" y="426790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68" name="Text Placeholder 3"/>
          <p:cNvSpPr>
            <a:spLocks noGrp="1"/>
          </p:cNvSpPr>
          <p:nvPr>
            <p:ph type="body" sz="half" idx="22"/>
          </p:nvPr>
        </p:nvSpPr>
        <p:spPr>
          <a:xfrm>
            <a:off x="4700824" y="4630383"/>
            <a:ext cx="1703163" cy="6452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2950283" y="4049983"/>
            <a:ext cx="1177872" cy="117752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042777" y="4049983"/>
            <a:ext cx="1177872" cy="117752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950585" y="2491280"/>
            <a:ext cx="1177872" cy="117752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animBg="1"/>
      <p:bldP spid="7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75292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69342" y="2514600"/>
            <a:ext cx="1833416" cy="1832870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7"/>
          </p:nvPr>
        </p:nvSpPr>
        <p:spPr>
          <a:xfrm>
            <a:off x="2565267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59591" y="3275870"/>
            <a:ext cx="1833416" cy="1832870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64376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49840" y="2514600"/>
            <a:ext cx="1833416" cy="1832870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55576" y="2865265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940089" y="3275870"/>
            <a:ext cx="1833416" cy="1832870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436288" y="4428483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230338" y="2514600"/>
            <a:ext cx="1833416" cy="1832870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2" name="Round Same Side Corner Rectangle 3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52497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52498" y="3398578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552498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6260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626100" y="3398578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8"/>
          </p:nvPr>
        </p:nvSpPr>
        <p:spPr>
          <a:xfrm>
            <a:off x="26261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6834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683500" y="3398578"/>
            <a:ext cx="1861204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835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40899" y="2044521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6740900" y="3398578"/>
            <a:ext cx="1861204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40900" y="3418171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52497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52498" y="5319683"/>
            <a:ext cx="1861204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4"/>
          </p:nvPr>
        </p:nvSpPr>
        <p:spPr>
          <a:xfrm>
            <a:off x="552498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26260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2626100" y="5319683"/>
            <a:ext cx="1861204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6"/>
          </p:nvPr>
        </p:nvSpPr>
        <p:spPr>
          <a:xfrm>
            <a:off x="26261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6834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4683500" y="5319683"/>
            <a:ext cx="1861204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46835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740899" y="3965626"/>
            <a:ext cx="1861204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6740900" y="5319683"/>
            <a:ext cx="1861204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40900" y="5339276"/>
            <a:ext cx="1861204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2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70" grpId="0" animBg="1"/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/>
      <p:bldP spid="73" grpId="0" animBg="1"/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8" grpId="0"/>
      <p:bldP spid="79" grpId="0" animBg="1"/>
      <p:bldP spid="8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/>
      <p:bldP spid="82" grpId="0" animBg="1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23775" y="4115717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23775" y="2362200"/>
            <a:ext cx="1914644" cy="1686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72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03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95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587364" y="4115717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587364" y="2362200"/>
            <a:ext cx="1914644" cy="1686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40804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3928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0"/>
          </p:nvPr>
        </p:nvSpPr>
        <p:spPr>
          <a:xfrm>
            <a:off x="2693105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4638575" y="4115717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4638575" y="2362200"/>
            <a:ext cx="1914644" cy="16861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92015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/>
          </p:nvPr>
        </p:nvSpPr>
        <p:spPr>
          <a:xfrm>
            <a:off x="4885139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44316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679006" y="4115717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679006" y="2362200"/>
            <a:ext cx="1914644" cy="1686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732446" y="2415039"/>
            <a:ext cx="1810424" cy="155630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5"/>
          </p:nvPr>
        </p:nvSpPr>
        <p:spPr>
          <a:xfrm>
            <a:off x="6925570" y="4241586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6"/>
          </p:nvPr>
        </p:nvSpPr>
        <p:spPr>
          <a:xfrm>
            <a:off x="6784747" y="4616003"/>
            <a:ext cx="1703163" cy="10848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8" grpId="0" animBg="1"/>
      <p:bldP spid="39" grpId="0"/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52800" y="2057400"/>
            <a:ext cx="2438400" cy="243767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1295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1"/>
          </p:nvPr>
        </p:nvSpPr>
        <p:spPr>
          <a:xfrm>
            <a:off x="2546030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2"/>
          </p:nvPr>
        </p:nvSpPr>
        <p:spPr>
          <a:xfrm>
            <a:off x="5124638" y="540217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3"/>
          </p:nvPr>
        </p:nvSpPr>
        <p:spPr>
          <a:xfrm>
            <a:off x="6934188" y="477179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4"/>
          </p:nvPr>
        </p:nvSpPr>
        <p:spPr>
          <a:xfrm>
            <a:off x="3858125" y="4876035"/>
            <a:ext cx="1421516" cy="38173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5649" y="2809772"/>
            <a:ext cx="1892808" cy="1892243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10384" y="3461807"/>
            <a:ext cx="1892808" cy="1892243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888992" y="3461807"/>
            <a:ext cx="1892808" cy="1892243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698542" y="2809772"/>
            <a:ext cx="1892808" cy="1892243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5" grpId="0" animBg="1"/>
      <p:bldP spid="36" grpId="0" animBg="1"/>
      <p:bldP spid="37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25836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9487" y="2523660"/>
            <a:ext cx="1169764" cy="1169415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25836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627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9925" y="2523660"/>
            <a:ext cx="1169764" cy="1169415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27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48524" y="2504409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5972175" y="2523660"/>
            <a:ext cx="1169764" cy="1169415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7248524" y="2917326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3"/>
          </p:nvPr>
        </p:nvSpPr>
        <p:spPr>
          <a:xfrm>
            <a:off x="1725836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49487" y="4057792"/>
            <a:ext cx="1169764" cy="1169415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1725836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6"/>
          </p:nvPr>
        </p:nvSpPr>
        <p:spPr>
          <a:xfrm>
            <a:off x="448627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209925" y="4057792"/>
            <a:ext cx="1169764" cy="1169415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8"/>
          </p:nvPr>
        </p:nvSpPr>
        <p:spPr>
          <a:xfrm>
            <a:off x="448627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9"/>
          </p:nvPr>
        </p:nvSpPr>
        <p:spPr>
          <a:xfrm>
            <a:off x="7248524" y="4038541"/>
            <a:ext cx="1388839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972175" y="4057792"/>
            <a:ext cx="1169764" cy="1169415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48524" y="4451458"/>
            <a:ext cx="1388839" cy="8578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54724" y="2201886"/>
            <a:ext cx="3802062" cy="1684314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7388" y="2330811"/>
            <a:ext cx="1401282" cy="1426464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52601" y="247303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56569" y="3442030"/>
            <a:ext cx="997689" cy="9973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438400" y="2070917"/>
            <a:ext cx="997689" cy="9973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784267" y="3449650"/>
            <a:ext cx="997689" cy="9973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422016" y="4806687"/>
            <a:ext cx="997689" cy="99739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06762" y="449955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0318" y="5371465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1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94818" y="223404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256824" y="4518803"/>
            <a:ext cx="1164563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1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6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6FEAF-E89D-4C8F-B6C6-7C7C7FF1757F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647966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4093" y="2352675"/>
            <a:ext cx="2372431" cy="23717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33600"/>
            <a:ext cx="2773585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362429" y="2133600"/>
            <a:ext cx="2781572" cy="21314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73585" y="2133601"/>
            <a:ext cx="3588844" cy="2131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14392" y="1981200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14392" y="3478981"/>
            <a:ext cx="3974883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1081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71040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1081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58482" y="36059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2664561" y="3556533"/>
            <a:ext cx="1785974" cy="1396467"/>
            <a:chOff x="2664561" y="2570470"/>
            <a:chExt cx="1785974" cy="1396467"/>
          </a:xfrm>
        </p:grpSpPr>
        <p:sp>
          <p:nvSpPr>
            <p:cNvPr id="43" name="Rectangle 42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 3"/>
          <p:cNvGrpSpPr/>
          <p:nvPr userDrawn="1"/>
        </p:nvGrpSpPr>
        <p:grpSpPr>
          <a:xfrm>
            <a:off x="6694047" y="3548913"/>
            <a:ext cx="1785974" cy="1404087"/>
            <a:chOff x="6694047" y="2562850"/>
            <a:chExt cx="1785974" cy="1404087"/>
          </a:xfrm>
        </p:grpSpPr>
        <p:sp>
          <p:nvSpPr>
            <p:cNvPr id="46" name="Rectangle 45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/>
          <p:nvPr userDrawn="1"/>
        </p:nvGrpSpPr>
        <p:grpSpPr>
          <a:xfrm>
            <a:off x="4658482" y="2108156"/>
            <a:ext cx="1785974" cy="1407182"/>
            <a:chOff x="4658482" y="1122093"/>
            <a:chExt cx="1785974" cy="1407182"/>
          </a:xfrm>
        </p:grpSpPr>
        <p:sp>
          <p:nvSpPr>
            <p:cNvPr id="49" name="Rectangle 48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750079" y="2438400"/>
            <a:ext cx="1785974" cy="104409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707505" y="2438400"/>
            <a:ext cx="1785974" cy="1044090"/>
            <a:chOff x="6707505" y="1706835"/>
            <a:chExt cx="1785974" cy="1044090"/>
          </a:xfrm>
        </p:grpSpPr>
        <p:sp>
          <p:nvSpPr>
            <p:cNvPr id="27" name="Rectangle 26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750079" y="3524608"/>
            <a:ext cx="1785974" cy="1045251"/>
            <a:chOff x="4750079" y="2793043"/>
            <a:chExt cx="1785974" cy="1045251"/>
          </a:xfrm>
        </p:grpSpPr>
        <p:sp>
          <p:nvSpPr>
            <p:cNvPr id="32" name="Rectangle 31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6707505" y="3524608"/>
            <a:ext cx="1785974" cy="1045251"/>
            <a:chOff x="6707505" y="2793043"/>
            <a:chExt cx="1785974" cy="1045251"/>
          </a:xfrm>
        </p:grpSpPr>
        <p:sp>
          <p:nvSpPr>
            <p:cNvPr id="35" name="Rectangle 34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8891" y="2438400"/>
            <a:ext cx="3884059" cy="213146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9" name="Round Same Side Corner Rectangle 8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52600"/>
            <a:ext cx="9127832" cy="27121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1" name="Round Same Side Corner Rectangle 3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3246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43246" y="3335257"/>
            <a:ext cx="2602149" cy="42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0621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58150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258150" y="3335257"/>
            <a:ext cx="2602149" cy="42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25525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071075" y="198120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71075" y="3335257"/>
            <a:ext cx="2602149" cy="42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6138450" y="344113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3246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443246" y="5265987"/>
            <a:ext cx="2602149" cy="4209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3"/>
          </p:nvPr>
        </p:nvSpPr>
        <p:spPr>
          <a:xfrm>
            <a:off x="510621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3258150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3258150" y="5265987"/>
            <a:ext cx="2602149" cy="420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325525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071075" y="3911930"/>
            <a:ext cx="2602150" cy="135405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6071075" y="5265987"/>
            <a:ext cx="2602149" cy="4209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7"/>
          </p:nvPr>
        </p:nvSpPr>
        <p:spPr>
          <a:xfrm>
            <a:off x="6138450" y="5371862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animBg="1"/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06970" y="4613539"/>
            <a:ext cx="1811374" cy="100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56160" y="4613539"/>
            <a:ext cx="1811374" cy="1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6970" y="2286000"/>
            <a:ext cx="3869193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7985" y="2209800"/>
            <a:ext cx="3160757" cy="213145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52772" y="2209800"/>
            <a:ext cx="5991228" cy="213145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12783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Round Same Side Corner Rectangle 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598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E6E0B-0516-47D3-930F-04D5332ED6D7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225594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0456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63084" y="2311758"/>
            <a:ext cx="3681115" cy="322599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87214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456786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Round Same Side Corner Rectangle 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77805" y="2204732"/>
            <a:ext cx="1425007" cy="152906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317802" y="2204732"/>
            <a:ext cx="1425007" cy="1529068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857799" y="2204732"/>
            <a:ext cx="1425007" cy="152906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401191" y="2204732"/>
            <a:ext cx="1425007" cy="1529068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941188" y="2204732"/>
            <a:ext cx="1425007" cy="1529068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5438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628355" y="4063696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11238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46296" y="2277951"/>
            <a:ext cx="2007972" cy="16513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511238" y="3929255"/>
            <a:ext cx="2007972" cy="17857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5438" y="2277951"/>
            <a:ext cx="2007972" cy="17857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400" b="0" dirty="0" smtClean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628355" y="2277950"/>
            <a:ext cx="2007972" cy="178574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b="0" dirty="0" smtClean="0">
                <a:solidFill>
                  <a:srgbClr val="FFFFFF"/>
                </a:solidFill>
              </a:rPr>
              <a:t> 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sz="1200" dirty="0" smtClean="0">
                <a:solidFill>
                  <a:srgbClr val="FFFFFF">
                    <a:lumMod val="95000"/>
                  </a:srgbClr>
                </a:solidFill>
              </a:rPr>
            </a:br>
            <a:endParaRPr lang="en-US" sz="1600" b="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46296" y="3929255"/>
            <a:ext cx="2007972" cy="178574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714725" y="2640465"/>
            <a:ext cx="3773217" cy="202346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2" y="2630840"/>
            <a:ext cx="3773217" cy="2033086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49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3"/>
          </p:nvPr>
        </p:nvSpPr>
        <p:spPr>
          <a:xfrm>
            <a:off x="4719992" y="4889128"/>
            <a:ext cx="3762683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14724" y="4683176"/>
            <a:ext cx="377321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8" y="2248437"/>
            <a:ext cx="376268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2532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3" name="Rectangle 32"/>
          <p:cNvSpPr/>
          <p:nvPr userDrawn="1"/>
        </p:nvSpPr>
        <p:spPr>
          <a:xfrm>
            <a:off x="4719991" y="2248437"/>
            <a:ext cx="376268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743575" y="2324219"/>
            <a:ext cx="3715517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648949" y="2362200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901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375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3339018" y="2362200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343268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019802" y="2744603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25069" y="4945741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19800" y="4739789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6025068" y="2362200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6118736" y="2452327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47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5" name="Rectangle 34"/>
          <p:cNvSpPr/>
          <p:nvPr userDrawn="1"/>
        </p:nvSpPr>
        <p:spPr>
          <a:xfrm>
            <a:off x="576016" y="2359670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83583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78314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2638988" y="2359670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09343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684531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3"/>
          </p:nvPr>
        </p:nvSpPr>
        <p:spPr>
          <a:xfrm>
            <a:off x="4634392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29123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Rectangle 54"/>
          <p:cNvSpPr/>
          <p:nvPr userDrawn="1"/>
        </p:nvSpPr>
        <p:spPr>
          <a:xfrm>
            <a:off x="4689797" y="2359670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5"/>
          </p:nvPr>
        </p:nvSpPr>
        <p:spPr>
          <a:xfrm>
            <a:off x="4760152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2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22908" y="2742073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7"/>
          </p:nvPr>
        </p:nvSpPr>
        <p:spPr>
          <a:xfrm>
            <a:off x="6672769" y="4927504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67500" y="4721552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65" name="Rectangle 64"/>
          <p:cNvSpPr/>
          <p:nvPr userDrawn="1"/>
        </p:nvSpPr>
        <p:spPr>
          <a:xfrm>
            <a:off x="6728174" y="2359670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9"/>
          </p:nvPr>
        </p:nvSpPr>
        <p:spPr>
          <a:xfrm>
            <a:off x="6798529" y="2449797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6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133600"/>
            <a:ext cx="9127832" cy="2254948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72A5F-4ADC-425F-9818-1A99276EA1D4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4229509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308450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36201" y="4397454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81800" y="2209800"/>
            <a:ext cx="1905000" cy="1024202"/>
            <a:chOff x="4750079" y="1706835"/>
            <a:chExt cx="1785974" cy="1044090"/>
          </a:xfrm>
        </p:grpSpPr>
        <p:sp>
          <p:nvSpPr>
            <p:cNvPr id="10" name="Rectangle 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36201" y="2233523"/>
            <a:ext cx="1905000" cy="1005895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836201" y="3310946"/>
            <a:ext cx="1905000" cy="1024202"/>
            <a:chOff x="4750079" y="1706835"/>
            <a:chExt cx="1785974" cy="1044090"/>
          </a:xfrm>
        </p:grpSpPr>
        <p:sp>
          <p:nvSpPr>
            <p:cNvPr id="14" name="Rectangle 1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781800" y="4399950"/>
            <a:ext cx="1905000" cy="1024202"/>
            <a:chOff x="4750079" y="1706835"/>
            <a:chExt cx="1785974" cy="1044090"/>
          </a:xfrm>
        </p:grpSpPr>
        <p:sp>
          <p:nvSpPr>
            <p:cNvPr id="17" name="Rectangle 1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  <p:bldP spid="1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5786" y="2209800"/>
            <a:ext cx="1706218" cy="1526162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7021996" y="2209800"/>
            <a:ext cx="1706218" cy="1526162"/>
            <a:chOff x="4750079" y="1706835"/>
            <a:chExt cx="1785974" cy="1044090"/>
          </a:xfrm>
        </p:grpSpPr>
        <p:sp>
          <p:nvSpPr>
            <p:cNvPr id="23" name="Rectangle 2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15786" y="3899826"/>
            <a:ext cx="1706218" cy="1526162"/>
            <a:chOff x="4750079" y="1706835"/>
            <a:chExt cx="1785974" cy="1044090"/>
          </a:xfrm>
        </p:grpSpPr>
        <p:sp>
          <p:nvSpPr>
            <p:cNvPr id="29" name="Rectangle 28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7021996" y="3899826"/>
            <a:ext cx="1706218" cy="1526162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2004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33291" y="2209800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22004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633291" y="3899826"/>
            <a:ext cx="2385392" cy="1526162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4969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9700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4969" y="42705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9700" y="40455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3"/>
          </p:nvPr>
        </p:nvSpPr>
        <p:spPr>
          <a:xfrm>
            <a:off x="7093940" y="262162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4"/>
          </p:nvPr>
        </p:nvSpPr>
        <p:spPr>
          <a:xfrm>
            <a:off x="7088671" y="239662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5"/>
          </p:nvPr>
        </p:nvSpPr>
        <p:spPr>
          <a:xfrm>
            <a:off x="7093940" y="4308656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6"/>
          </p:nvPr>
        </p:nvSpPr>
        <p:spPr>
          <a:xfrm>
            <a:off x="7088671" y="4083654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5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8" name="Round Same Side Corner Rectangle 27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50" name="Group 18"/>
          <p:cNvGrpSpPr/>
          <p:nvPr userDrawn="1"/>
        </p:nvGrpSpPr>
        <p:grpSpPr>
          <a:xfrm>
            <a:off x="0" y="2198100"/>
            <a:ext cx="1828800" cy="1682250"/>
            <a:chOff x="4750079" y="1706835"/>
            <a:chExt cx="1785974" cy="1044090"/>
          </a:xfrm>
        </p:grpSpPr>
        <p:sp>
          <p:nvSpPr>
            <p:cNvPr id="51" name="Rectangle 5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22"/>
          <p:cNvGrpSpPr/>
          <p:nvPr userDrawn="1"/>
        </p:nvGrpSpPr>
        <p:grpSpPr>
          <a:xfrm>
            <a:off x="3657600" y="2198100"/>
            <a:ext cx="1828800" cy="1682250"/>
            <a:chOff x="4750079" y="1706835"/>
            <a:chExt cx="1785974" cy="1044090"/>
          </a:xfrm>
        </p:grpSpPr>
        <p:sp>
          <p:nvSpPr>
            <p:cNvPr id="54" name="Rectangle 5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22"/>
          <p:cNvGrpSpPr/>
          <p:nvPr userDrawn="1"/>
        </p:nvGrpSpPr>
        <p:grpSpPr>
          <a:xfrm>
            <a:off x="7315200" y="2198100"/>
            <a:ext cx="1828800" cy="1682250"/>
            <a:chOff x="4750079" y="1706835"/>
            <a:chExt cx="1785974" cy="1044090"/>
          </a:xfrm>
        </p:grpSpPr>
        <p:sp>
          <p:nvSpPr>
            <p:cNvPr id="57" name="Rectangle 56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22"/>
          <p:cNvGrpSpPr/>
          <p:nvPr userDrawn="1"/>
        </p:nvGrpSpPr>
        <p:grpSpPr>
          <a:xfrm>
            <a:off x="5486400" y="3880350"/>
            <a:ext cx="1828800" cy="1682250"/>
            <a:chOff x="4750079" y="1706835"/>
            <a:chExt cx="1785974" cy="1044090"/>
          </a:xfrm>
        </p:grpSpPr>
        <p:sp>
          <p:nvSpPr>
            <p:cNvPr id="60" name="Rectangle 5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2" name="Group 22"/>
          <p:cNvGrpSpPr/>
          <p:nvPr userDrawn="1"/>
        </p:nvGrpSpPr>
        <p:grpSpPr>
          <a:xfrm>
            <a:off x="1828800" y="3880350"/>
            <a:ext cx="1828800" cy="1682250"/>
            <a:chOff x="4750079" y="1706835"/>
            <a:chExt cx="1785974" cy="1044090"/>
          </a:xfrm>
        </p:grpSpPr>
        <p:sp>
          <p:nvSpPr>
            <p:cNvPr id="63" name="Rectangle 6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8288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486400" y="219810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57600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7299032" y="3880350"/>
            <a:ext cx="1828800" cy="168225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9066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13797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3"/>
          </p:nvPr>
        </p:nvSpPr>
        <p:spPr>
          <a:xfrm>
            <a:off x="1952325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4"/>
          </p:nvPr>
        </p:nvSpPr>
        <p:spPr>
          <a:xfrm>
            <a:off x="1947056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0750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6"/>
          </p:nvPr>
        </p:nvSpPr>
        <p:spPr>
          <a:xfrm>
            <a:off x="3785481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7"/>
          </p:nvPr>
        </p:nvSpPr>
        <p:spPr>
          <a:xfrm>
            <a:off x="5614281" y="4393677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8"/>
          </p:nvPr>
        </p:nvSpPr>
        <p:spPr>
          <a:xfrm>
            <a:off x="5609012" y="4168675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9"/>
          </p:nvPr>
        </p:nvSpPr>
        <p:spPr>
          <a:xfrm>
            <a:off x="7466719" y="2664211"/>
            <a:ext cx="1563381" cy="959082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30"/>
          </p:nvPr>
        </p:nvSpPr>
        <p:spPr>
          <a:xfrm>
            <a:off x="7461450" y="2439209"/>
            <a:ext cx="1567758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9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/>
      <p:bldP spid="67" grpId="0"/>
      <p:bldP spid="68" grpId="0"/>
      <p:bldP spid="69" grpId="0"/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3" name="Round Same Side Corner Rectangle 3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3083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2945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675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38" name="Rectangle 37"/>
          <p:cNvSpPr/>
          <p:nvPr userDrawn="1"/>
        </p:nvSpPr>
        <p:spPr>
          <a:xfrm>
            <a:off x="508350" y="2350145"/>
            <a:ext cx="1537336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66260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147332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7194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0"/>
          </p:nvPr>
        </p:nvSpPr>
        <p:spPr>
          <a:xfrm>
            <a:off x="2091924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3" name="Rectangle 42"/>
          <p:cNvSpPr/>
          <p:nvPr userDrawn="1"/>
        </p:nvSpPr>
        <p:spPr>
          <a:xfrm>
            <a:off x="2152599" y="2350145"/>
            <a:ext cx="1537336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1"/>
          </p:nvPr>
        </p:nvSpPr>
        <p:spPr>
          <a:xfrm>
            <a:off x="2210509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794548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44410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4"/>
          </p:nvPr>
        </p:nvSpPr>
        <p:spPr>
          <a:xfrm>
            <a:off x="3739140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48" name="Rectangle 47"/>
          <p:cNvSpPr/>
          <p:nvPr userDrawn="1"/>
        </p:nvSpPr>
        <p:spPr>
          <a:xfrm>
            <a:off x="3799815" y="2350145"/>
            <a:ext cx="1537336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5"/>
          </p:nvPr>
        </p:nvSpPr>
        <p:spPr>
          <a:xfrm>
            <a:off x="3857725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38435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7"/>
          </p:nvPr>
        </p:nvSpPr>
        <p:spPr>
          <a:xfrm>
            <a:off x="5388297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8"/>
          </p:nvPr>
        </p:nvSpPr>
        <p:spPr>
          <a:xfrm>
            <a:off x="5383027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3" name="Rectangle 52"/>
          <p:cNvSpPr/>
          <p:nvPr userDrawn="1"/>
        </p:nvSpPr>
        <p:spPr>
          <a:xfrm>
            <a:off x="5443702" y="2350145"/>
            <a:ext cx="1537336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01612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077764" y="2732548"/>
            <a:ext cx="1540591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31"/>
          </p:nvPr>
        </p:nvSpPr>
        <p:spPr>
          <a:xfrm>
            <a:off x="7027626" y="4927504"/>
            <a:ext cx="1590780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2"/>
          </p:nvPr>
        </p:nvSpPr>
        <p:spPr>
          <a:xfrm>
            <a:off x="7022356" y="4721552"/>
            <a:ext cx="159523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58" name="Rectangle 57"/>
          <p:cNvSpPr/>
          <p:nvPr userDrawn="1"/>
        </p:nvSpPr>
        <p:spPr>
          <a:xfrm>
            <a:off x="7083031" y="2350145"/>
            <a:ext cx="1537336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33"/>
          </p:nvPr>
        </p:nvSpPr>
        <p:spPr>
          <a:xfrm>
            <a:off x="7140941" y="2440272"/>
            <a:ext cx="1421516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3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459050" y="22098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4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9022" y="23153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3820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36" name="Group 29"/>
          <p:cNvGrpSpPr/>
          <p:nvPr userDrawn="1"/>
        </p:nvGrpSpPr>
        <p:grpSpPr>
          <a:xfrm>
            <a:off x="3834542" y="2286000"/>
            <a:ext cx="1474916" cy="3116663"/>
            <a:chOff x="3189614" y="1562392"/>
            <a:chExt cx="1474916" cy="3116662"/>
          </a:xfrm>
          <a:effectLst/>
        </p:grpSpPr>
        <p:sp>
          <p:nvSpPr>
            <p:cNvPr id="37" name="Freeform 3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38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51670" y="2715102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4226255"/>
            <a:ext cx="9144000" cy="1869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24" name="Straight Line buttom"/>
          <p:cNvCxnSpPr/>
          <p:nvPr userDrawn="1"/>
        </p:nvCxnSpPr>
        <p:spPr>
          <a:xfrm>
            <a:off x="0" y="4226255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3328989" y="2403284"/>
            <a:ext cx="2552732" cy="2031086"/>
            <a:chOff x="2094899" y="1081795"/>
            <a:chExt cx="4400683" cy="3501414"/>
          </a:xfrm>
        </p:grpSpPr>
        <p:sp>
          <p:nvSpPr>
            <p:cNvPr id="26" name="Rectangle 25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1031626" rtl="1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4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5151" y="2499475"/>
            <a:ext cx="2318183" cy="1310896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0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cxnSp>
        <p:nvCxnSpPr>
          <p:cNvPr id="49" name="Straight Line buttom"/>
          <p:cNvCxnSpPr/>
          <p:nvPr userDrawn="1"/>
        </p:nvCxnSpPr>
        <p:spPr>
          <a:xfrm>
            <a:off x="0" y="4148860"/>
            <a:ext cx="91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0" y="4150055"/>
            <a:ext cx="9144000" cy="186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51" name="Group 29"/>
          <p:cNvGrpSpPr/>
          <p:nvPr userDrawn="1"/>
        </p:nvGrpSpPr>
        <p:grpSpPr>
          <a:xfrm>
            <a:off x="677589" y="1950269"/>
            <a:ext cx="1647737" cy="3481853"/>
            <a:chOff x="3189614" y="1562392"/>
            <a:chExt cx="1474916" cy="3116662"/>
          </a:xfrm>
          <a:effectLst/>
        </p:grpSpPr>
        <p:sp>
          <p:nvSpPr>
            <p:cNvPr id="52" name="Freeform 51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grpSp>
          <p:nvGrpSpPr>
            <p:cNvPr id="53" name="Group 20"/>
            <p:cNvGrpSpPr/>
            <p:nvPr/>
          </p:nvGrpSpPr>
          <p:grpSpPr>
            <a:xfrm>
              <a:off x="3189738" y="1991497"/>
              <a:ext cx="23663" cy="645898"/>
              <a:chOff x="3392428" y="1951545"/>
              <a:chExt cx="27432" cy="7354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2" name="Picture 61" descr="shadow.png"/>
          <p:cNvPicPr>
            <a:picLocks noChangeAspect="1"/>
          </p:cNvPicPr>
          <p:nvPr userDrawn="1"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376045" y="5432122"/>
            <a:ext cx="2320732" cy="238125"/>
          </a:xfrm>
          <a:prstGeom prst="rect">
            <a:avLst/>
          </a:prstGeom>
        </p:spPr>
      </p:pic>
      <p:sp>
        <p:nvSpPr>
          <p:cNvPr id="6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08441" y="2440105"/>
            <a:ext cx="1403654" cy="253983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63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68751" y="2137386"/>
            <a:ext cx="4400683" cy="3501414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smtClean="0">
                  <a:solidFill>
                    <a:srgbClr val="262626"/>
                  </a:solidFill>
                  <a:latin typeface="Roboto Condensed"/>
                </a:rPr>
                <a:t> </a:t>
              </a: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262626"/>
                </a:solidFill>
                <a:latin typeface="Roboto Condensed"/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56720" y="2303209"/>
            <a:ext cx="4008623" cy="225986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908630" y="1784370"/>
            <a:ext cx="3326740" cy="4311630"/>
            <a:chOff x="2908630" y="1255684"/>
            <a:chExt cx="3326740" cy="4311630"/>
          </a:xfrm>
        </p:grpSpPr>
        <p:grpSp>
          <p:nvGrpSpPr>
            <p:cNvPr id="26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</a:pPr>
              <a:endParaRPr lang="en-US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15040" y="2156441"/>
            <a:ext cx="2674525" cy="357624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6C1C8-133C-405B-BEE5-0F735881999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911486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55378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07369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6200000" flipH="1">
            <a:off x="8798358" y="615819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21579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  <p:grpSp>
        <p:nvGrpSpPr>
          <p:cNvPr id="22" name="Group 300"/>
          <p:cNvGrpSpPr/>
          <p:nvPr userDrawn="1"/>
        </p:nvGrpSpPr>
        <p:grpSpPr>
          <a:xfrm>
            <a:off x="747228" y="2362200"/>
            <a:ext cx="3882522" cy="2030568"/>
            <a:chOff x="2844800" y="1304396"/>
            <a:chExt cx="2803525" cy="1466250"/>
          </a:xfrm>
        </p:grpSpPr>
        <p:grpSp>
          <p:nvGrpSpPr>
            <p:cNvPr id="2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  <p:grpSp>
          <p:nvGrpSpPr>
            <p:cNvPr id="2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26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0" dirty="0">
                  <a:solidFill>
                    <a:srgbClr val="262626"/>
                  </a:solidFill>
                  <a:latin typeface="Roboto Condensed"/>
                </a:endParaRPr>
              </a:p>
            </p:txBody>
          </p:sp>
        </p:grp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67200" y="246772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16200000" flipH="1">
            <a:off x="8798358" y="6283758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6341365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</a:pPr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  <a:latin typeface="Roboto Condensed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33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0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95D84-13F4-4AAE-8DEE-C410CA86F5C3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376787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/>
              <a:pPr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60825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244BAF-3D1B-4124-8DB7-E84C57AC1E38}" type="slidenum">
              <a:rPr lang="bg-BG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fld id="{1B909747-3C32-441C-82CF-7B62563DA700}" type="datetime1">
              <a:rPr lang="bg-BG" alt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5.6.2017 г.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>
              <a:defRPr/>
            </a:pPr>
            <a:fld id="{580B297D-DFD9-4CB9-9D92-CDEC3933D5CE}" type="slidenum">
              <a:rPr lang="bg-BG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90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  <p:sldLayoutId id="2147484145" r:id="rId19"/>
    <p:sldLayoutId id="2147484146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  <p:sldLayoutId id="2147484156" r:id="rId30"/>
    <p:sldLayoutId id="2147484157" r:id="rId31"/>
    <p:sldLayoutId id="2147484158" r:id="rId32"/>
    <p:sldLayoutId id="2147484159" r:id="rId33"/>
    <p:sldLayoutId id="2147484160" r:id="rId34"/>
    <p:sldLayoutId id="2147484161" r:id="rId35"/>
    <p:sldLayoutId id="2147484162" r:id="rId36"/>
    <p:sldLayoutId id="2147484163" r:id="rId37"/>
    <p:sldLayoutId id="2147484164" r:id="rId38"/>
    <p:sldLayoutId id="2147484165" r:id="rId39"/>
    <p:sldLayoutId id="2147484166" r:id="rId40"/>
    <p:sldLayoutId id="2147484167" r:id="rId41"/>
    <p:sldLayoutId id="2147484168" r:id="rId42"/>
    <p:sldLayoutId id="2147484169" r:id="rId43"/>
    <p:sldLayoutId id="2147484170" r:id="rId44"/>
    <p:sldLayoutId id="2147484171" r:id="rId45"/>
    <p:sldLayoutId id="2147484172" r:id="rId46"/>
    <p:sldLayoutId id="2147484173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2052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8038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53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43608" y="1107900"/>
            <a:ext cx="7456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ЦЕНОВА ПОЛИТИКА НА КЕВР. КОНФЛИКТЪТ ЦЕНИ – ПОКУПАТЕЛНА СПОСОБНОСТ: КАКВО Е РЕШЕНИЕТО. БАЛАНС НА ИНТЕРЕСИТЕ НА УЧАСТНИЦИТЕ НА ПАЗАРА</a:t>
            </a:r>
            <a:endParaRPr lang="bg-BG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298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36096" y="2780928"/>
            <a:ext cx="308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ДОЦ. Д-Р ИВАН Н. ИВАНОВ</a:t>
            </a:r>
          </a:p>
          <a:p>
            <a:pPr algn="r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ПРЕДСЕДАТЕЛ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НА КЕВР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208" y="6519446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София, 6 юни 2017 г.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86"/>
    </mc:Choice>
    <mc:Fallback xmlns="">
      <p:transition advTm="16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>
          <a:xfrm>
            <a:off x="341870" y="1381924"/>
            <a:ext cx="4348497" cy="39192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Aft>
                <a:spcPts val="0"/>
              </a:spcAft>
            </a:pPr>
            <a:endParaRPr lang="en-GB" sz="14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912455" y="44624"/>
            <a:ext cx="7490243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ПОСТИГНАТО ДОСЕГА ПО ОТНОШЕНИЕ НА МЕРКИ ЗА ПОДПОМАГАНЕ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89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91" name="Slide Number Placeholder 1"/>
            <p:cNvSpPr txBox="1">
              <a:spLocks/>
            </p:cNvSpPr>
            <p:nvPr/>
          </p:nvSpPr>
          <p:spPr>
            <a:xfrm>
              <a:off x="8532441" y="6418370"/>
              <a:ext cx="53336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10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 КРИТЕРИИТЕ, ОБХВАТА И МЕРКИТЕ ЗА ПОДПОМАГАНЕ НА ЕНЕРГИЙНО УЯЗВИМИТЕ ПОТРЕБИТЕЛИ </a:t>
            </a: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СЪВМЕСТНА РАЗРАБОТКА НА МИНИСТЕРСТВОТО НА ЕНЕРГЕТИКАТА, КЕВР И ГД „ЕНЕРГЕТИКА“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 ОТ ПОДОБНИ МЕРКИ ЗА ВОДНО УЯЗВИМИТЕ ПОТРЕБИТЕЛИ – РОЛЯТА НА МРРБ </a:t>
            </a: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МЕРКИТЕ СЛЕДВА ДА СА ОГРАНИЧЕНИ ВЪВ ВРЕМЕТО – ЗА 5-ГОДИШЕН ПЕРИОД</a:t>
            </a:r>
          </a:p>
        </p:txBody>
      </p:sp>
    </p:spTree>
    <p:extLst>
      <p:ext uri="{BB962C8B-B14F-4D97-AF65-F5344CB8AC3E}">
        <p14:creationId xmlns:p14="http://schemas.microsoft.com/office/powerpoint/2010/main" val="3408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 bwMode="auto">
          <a:xfrm>
            <a:off x="898180" y="548680"/>
            <a:ext cx="7490243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 МЕРКИ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88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92" name="Slide Number Placeholder 1"/>
            <p:cNvSpPr txBox="1">
              <a:spLocks/>
            </p:cNvSpPr>
            <p:nvPr/>
          </p:nvSpPr>
          <p:spPr>
            <a:xfrm>
              <a:off x="8707887" y="6418370"/>
              <a:ext cx="357920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11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bg-BG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 </a:t>
            </a:r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 В БИТА</a:t>
            </a:r>
          </a:p>
          <a:p>
            <a:pPr lvl="0"/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САНИРАНЕ НА ОБЩЕСТВЕНИТЕ СГРАДИ И ЖИЛИЩНИЯ ФОНД</a:t>
            </a:r>
          </a:p>
          <a:p>
            <a:pPr lvl="0"/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ОГРАНИЧАВАНЕ НА РАЗХОДИТЕ ВЪВ ВИК </a:t>
            </a:r>
            <a:r>
              <a:rPr lang="bg-BG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</a:t>
            </a:r>
            <a:endParaRPr lang="bg-BG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ИЗПОЛЗВАНЕ НА ВОДА В ДОМАКИНСТВАТА </a:t>
            </a:r>
          </a:p>
          <a:p>
            <a:pPr lvl="1"/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ОТСТРАНЯВАНЕ НА </a:t>
            </a:r>
            <a:r>
              <a:rPr lang="bg-BG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ТЕЧОВЕ</a:t>
            </a:r>
            <a:endParaRPr lang="bg-BG" sz="3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ОТСТРАНЯВАНЕ НА ЗАГУБИ ПО </a:t>
            </a:r>
            <a:r>
              <a:rPr lang="bg-BG" sz="3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МРЕЖАТА </a:t>
            </a:r>
            <a:r>
              <a:rPr lang="bg-BG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84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 bwMode="auto">
          <a:xfrm>
            <a:off x="943263" y="548680"/>
            <a:ext cx="7490243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58595" y="6331781"/>
            <a:ext cx="9007212" cy="480959"/>
            <a:chOff x="58595" y="6331781"/>
            <a:chExt cx="9007212" cy="480959"/>
          </a:xfrm>
        </p:grpSpPr>
        <p:sp>
          <p:nvSpPr>
            <p:cNvPr id="18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9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92" name="Slide Number Placeholder 1"/>
            <p:cNvSpPr txBox="1">
              <a:spLocks/>
            </p:cNvSpPr>
            <p:nvPr/>
          </p:nvSpPr>
          <p:spPr>
            <a:xfrm>
              <a:off x="8686801" y="6418370"/>
              <a:ext cx="379006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12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НА УСЛУГИТЕ В КОМУНАЛНИЯ СЕКТОР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ИКОНОМИЧЕСКИ ОБОСНОВАНИ,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НЕ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БЪДАТ СОЦИАЛЕН ФАКТОР 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ПЕРИОДА НА ЛИБЕРАЛИЗАЦИЯТА ТРЯБВА ДА ДЕЙСТВАТ МЕХАНИЗМИ ЗА ЗАЩИТА НА НАЙ-ЗАСЕГНАТИТЕ  </a:t>
            </a:r>
          </a:p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УЧАСТИЕ НА ПОТРЕБИТЕЛИТЕ С МЕРКИ ЗА ЕФЕКТИВНОСТ В ДОМАКИНСТВАТА  </a:t>
            </a:r>
          </a:p>
        </p:txBody>
      </p:sp>
    </p:spTree>
    <p:extLst>
      <p:ext uri="{BB962C8B-B14F-4D97-AF65-F5344CB8AC3E}">
        <p14:creationId xmlns:p14="http://schemas.microsoft.com/office/powerpoint/2010/main" val="266723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1763688" y="1501775"/>
            <a:ext cx="54546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bg-BG" altLang="bg-BG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БЛАГОДАРЯ ЗА ВНИМАНИЕТО</a:t>
            </a:r>
            <a:r>
              <a:rPr lang="en-US" altLang="bg-BG" sz="2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bg-BG" altLang="bg-BG" sz="28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 flipV="1">
            <a:off x="279400" y="6710365"/>
            <a:ext cx="8585200" cy="15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bg-BG" dirty="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6815" y="5862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Доц. д-р Иван Н. Иванов</a:t>
            </a:r>
          </a:p>
          <a:p>
            <a:pPr algn="ctr"/>
            <a:r>
              <a:rPr lang="bg-BG" sz="1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Председател</a:t>
            </a:r>
            <a:r>
              <a:rPr lang="ru-RU" sz="18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на КЕВР</a:t>
            </a:r>
          </a:p>
        </p:txBody>
      </p:sp>
      <p:pic>
        <p:nvPicPr>
          <p:cNvPr id="10" name="Picture 9" descr="energo2.png"/>
          <p:cNvPicPr>
            <a:picLocks noChangeAspect="1"/>
          </p:cNvPicPr>
          <p:nvPr/>
        </p:nvPicPr>
        <p:blipFill>
          <a:blip r:embed="rId3" cstate="print">
            <a:lum bright="55000" contrast="-74000"/>
          </a:blip>
          <a:stretch>
            <a:fillRect/>
          </a:stretch>
        </p:blipFill>
        <p:spPr>
          <a:xfrm>
            <a:off x="-15887" y="1978829"/>
            <a:ext cx="9144000" cy="4513112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9" name="Group 8"/>
          <p:cNvGrpSpPr/>
          <p:nvPr/>
        </p:nvGrpSpPr>
        <p:grpSpPr>
          <a:xfrm>
            <a:off x="201613" y="260648"/>
            <a:ext cx="8474843" cy="912019"/>
            <a:chOff x="201613" y="260648"/>
            <a:chExt cx="8474843" cy="912019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70255" y="380391"/>
              <a:ext cx="48038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bg-BG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</a:rPr>
                <a:t>КОМИСИЯ ЗА ЕНЕРГИЙНО И ВОДНО РЕГУЛИРАНЕ </a:t>
              </a:r>
              <a:endParaRPr lang="bg-BG" altLang="en-US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258889" y="692696"/>
              <a:ext cx="741756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" y="260648"/>
              <a:ext cx="912019" cy="912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4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45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2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8053" y="116631"/>
            <a:ext cx="8558747" cy="1440161"/>
            <a:chOff x="128053" y="116631"/>
            <a:chExt cx="8558747" cy="909151"/>
          </a:xfrm>
        </p:grpSpPr>
        <p:sp>
          <p:nvSpPr>
            <p:cNvPr id="78" name="모서리가 둥근 직사각형 40"/>
            <p:cNvSpPr/>
            <p:nvPr/>
          </p:nvSpPr>
          <p:spPr>
            <a:xfrm>
              <a:off x="128053" y="116631"/>
              <a:ext cx="8558747" cy="90915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2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3350" h="254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898181" y="355762"/>
              <a:ext cx="7490243" cy="36915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타원 28"/>
            <p:cNvSpPr/>
            <p:nvPr/>
          </p:nvSpPr>
          <p:spPr>
            <a:xfrm>
              <a:off x="307731" y="268844"/>
              <a:ext cx="604725" cy="604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456" y="274638"/>
            <a:ext cx="7774344" cy="1143000"/>
          </a:xfrm>
        </p:spPr>
        <p:txBody>
          <a:bodyPr>
            <a:normAutofit/>
          </a:bodyPr>
          <a:lstStyle/>
          <a:p>
            <a:pPr algn="l"/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</a:t>
            </a: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КЕВР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ЦЕНООБРАЗУВАНЕТО</a:t>
            </a:r>
            <a:endParaRPr lang="bg-BG" sz="32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ПРЕМАХВА ИЗКРИВЯВАНИЯТА НА ПАЗАРА НА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</a:p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 И ПРЕМАХВА ТАРИФНИТЕ ДЕФОРМАЦИИ В СЕКТОРА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 УСЛОВИЯ ЗА ПАЗАРНИ ЦЕНИ И ЗА КОНКУРЕНЦИЯ 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 ДЪЛГОСРОЧНА ПОЛЗА ЗА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ПОТРЕБИТЕЛИТЕ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9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 bwMode="auto">
          <a:xfrm>
            <a:off x="898181" y="355762"/>
            <a:ext cx="7490243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bg-BG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ОПРЕДЕЛЯНЕ НА ЦЕНИТЕ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0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2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3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СА В СЪОТВЕТСТВИЕ СЪС ЗАКОНИТЕ И НОРМАТИВНАТА УРЕДБА</a:t>
            </a:r>
          </a:p>
          <a:p>
            <a:pPr>
              <a:lnSpc>
                <a:spcPct val="115000"/>
              </a:lnSpc>
            </a:pP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СА СПРАВЕДЛИВИ И ПРОЗРАЧНИ</a:t>
            </a:r>
          </a:p>
          <a:p>
            <a:pPr>
              <a:lnSpc>
                <a:spcPct val="115000"/>
              </a:lnSpc>
            </a:pP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 ИКОНОМИЧЕСКИ </a:t>
            </a: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ОБОСНОВАНИ</a:t>
            </a:r>
            <a:endParaRPr lang="en-US" sz="2800" dirty="0" smtClean="0">
              <a:solidFill>
                <a:srgbClr val="37609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ПОКРИВАТ РЕАЛНАТА</a:t>
            </a:r>
            <a:r>
              <a:rPr lang="bg-BG" sz="2800" b="1" dirty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СТОЙНОСТ НА ПРЕДОСТАВЯНИТЕ </a:t>
            </a: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УСЛУГИ </a:t>
            </a:r>
            <a:endParaRPr lang="en-US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bg-BG" sz="2800" dirty="0" smtClean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rgbClr val="37609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ОСИГУРЯВАТ  УСТОЙЧИВОСТ НА УСЛУГИТЕ</a:t>
            </a:r>
            <a:endParaRPr lang="bg-BG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 bwMode="auto">
          <a:xfrm>
            <a:off x="914586" y="548680"/>
            <a:ext cx="7490243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НАТИСК ЗА СВАЛЯНЕ НА ЦЕНИТЕ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6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8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4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ВНУШАВА НЕОПРАВДАНО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УСЕЩАНЕ, ЧЕ СПАДЪТ НА ЦЕНИТЕ Е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НОРМАЛНА И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 ТЕНДЕНЦИЯ</a:t>
            </a: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РУШИ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АВТОРИТЕТА НА РЕГУЛАТОРА </a:t>
            </a: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ПРЕЧИ НА РЕГУЛАТОРА ДА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 ФУНКЦИИТЕ СИ В ПОЛЗА 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 НЕГАТИВНО 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ВЪРХУ СЪСТОЯНИЕТО НА ЕНЕРГИЙНИТЕ КОМПАНИИ</a:t>
            </a:r>
          </a:p>
          <a:p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НЕПРОГНОЗИРУЕМОСТ И ВЛОШАВА ИНВЕСТИЦИОННИЯ КЛИМАТ В СТРАНАТА</a:t>
            </a:r>
          </a:p>
        </p:txBody>
      </p:sp>
    </p:spTree>
    <p:extLst>
      <p:ext uri="{BB962C8B-B14F-4D97-AF65-F5344CB8AC3E}">
        <p14:creationId xmlns:p14="http://schemas.microsoft.com/office/powerpoint/2010/main" val="27942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 bwMode="auto">
          <a:xfrm>
            <a:off x="898181" y="548680"/>
            <a:ext cx="7490243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3200" b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en-US" sz="32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39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5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ЦЕНАТА НА ПРИРОДНИЯ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ГАЗ: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1.01.2017 Г.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1.04.2017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 ДОГОВОР И НАРЕДБА № 2 ЗА ОПРЕДЕЛЯНЕ ЦЕНИТЕ НА ПРИРОДНИЯ ГАЗ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НЕВЪЗМОЖНОСТ ЗА СЪОБРАЗЯВАНЕ С ПОКУПАТЕЛНАТА СПОСОБНОСТ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39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자유형 135"/>
          <p:cNvSpPr/>
          <p:nvPr/>
        </p:nvSpPr>
        <p:spPr>
          <a:xfrm rot="5398342">
            <a:off x="171734" y="3460305"/>
            <a:ext cx="709328" cy="725437"/>
          </a:xfrm>
          <a:custGeom>
            <a:avLst/>
            <a:gdLst>
              <a:gd name="connsiteX0" fmla="*/ 0 w 1800225"/>
              <a:gd name="connsiteY0" fmla="*/ 1285875 h 1409700"/>
              <a:gd name="connsiteX1" fmla="*/ 723900 w 1800225"/>
              <a:gd name="connsiteY1" fmla="*/ 1409700 h 1409700"/>
              <a:gd name="connsiteX2" fmla="*/ 1800225 w 1800225"/>
              <a:gd name="connsiteY2" fmla="*/ 428625 h 1409700"/>
              <a:gd name="connsiteX3" fmla="*/ 1323975 w 1800225"/>
              <a:gd name="connsiteY3" fmla="*/ 0 h 1409700"/>
              <a:gd name="connsiteX4" fmla="*/ 342900 w 1800225"/>
              <a:gd name="connsiteY4" fmla="*/ 419100 h 1409700"/>
              <a:gd name="connsiteX5" fmla="*/ 0 w 1800225"/>
              <a:gd name="connsiteY5" fmla="*/ 1285875 h 1409700"/>
              <a:gd name="connsiteX0" fmla="*/ 63500 w 1863725"/>
              <a:gd name="connsiteY0" fmla="*/ 1287462 h 1411287"/>
              <a:gd name="connsiteX1" fmla="*/ 787400 w 1863725"/>
              <a:gd name="connsiteY1" fmla="*/ 1411287 h 1411287"/>
              <a:gd name="connsiteX2" fmla="*/ 1863725 w 1863725"/>
              <a:gd name="connsiteY2" fmla="*/ 430212 h 1411287"/>
              <a:gd name="connsiteX3" fmla="*/ 1387475 w 1863725"/>
              <a:gd name="connsiteY3" fmla="*/ 1587 h 1411287"/>
              <a:gd name="connsiteX4" fmla="*/ 406400 w 1863725"/>
              <a:gd name="connsiteY4" fmla="*/ 420687 h 1411287"/>
              <a:gd name="connsiteX5" fmla="*/ 63500 w 1863725"/>
              <a:gd name="connsiteY5" fmla="*/ 1287462 h 1411287"/>
              <a:gd name="connsiteX0" fmla="*/ 63500 w 1963738"/>
              <a:gd name="connsiteY0" fmla="*/ 1287462 h 1411287"/>
              <a:gd name="connsiteX1" fmla="*/ 787400 w 1963738"/>
              <a:gd name="connsiteY1" fmla="*/ 1411287 h 1411287"/>
              <a:gd name="connsiteX2" fmla="*/ 1863725 w 1963738"/>
              <a:gd name="connsiteY2" fmla="*/ 430212 h 1411287"/>
              <a:gd name="connsiteX3" fmla="*/ 1387475 w 1963738"/>
              <a:gd name="connsiteY3" fmla="*/ 1587 h 1411287"/>
              <a:gd name="connsiteX4" fmla="*/ 406400 w 1963738"/>
              <a:gd name="connsiteY4" fmla="*/ 420687 h 1411287"/>
              <a:gd name="connsiteX5" fmla="*/ 63500 w 1963738"/>
              <a:gd name="connsiteY5" fmla="*/ 1287462 h 1411287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41717 w 1963737"/>
              <a:gd name="connsiteY0" fmla="*/ 1287462 h 1689794"/>
              <a:gd name="connsiteX1" fmla="*/ 634920 w 1963737"/>
              <a:gd name="connsiteY1" fmla="*/ 1546919 h 1689794"/>
              <a:gd name="connsiteX2" fmla="*/ 1841942 w 1963737"/>
              <a:gd name="connsiteY2" fmla="*/ 430212 h 1689794"/>
              <a:gd name="connsiteX3" fmla="*/ 1365692 w 1963737"/>
              <a:gd name="connsiteY3" fmla="*/ 1587 h 1689794"/>
              <a:gd name="connsiteX4" fmla="*/ 384617 w 1963737"/>
              <a:gd name="connsiteY4" fmla="*/ 420687 h 1689794"/>
              <a:gd name="connsiteX5" fmla="*/ 41717 w 1963737"/>
              <a:gd name="connsiteY5" fmla="*/ 1287462 h 1689794"/>
              <a:gd name="connsiteX0" fmla="*/ 41717 w 1860992"/>
              <a:gd name="connsiteY0" fmla="*/ 1287462 h 1689794"/>
              <a:gd name="connsiteX1" fmla="*/ 634920 w 1860992"/>
              <a:gd name="connsiteY1" fmla="*/ 1546919 h 1689794"/>
              <a:gd name="connsiteX2" fmla="*/ 1479991 w 1860992"/>
              <a:gd name="connsiteY2" fmla="*/ 896937 h 1689794"/>
              <a:gd name="connsiteX3" fmla="*/ 1841942 w 1860992"/>
              <a:gd name="connsiteY3" fmla="*/ 430212 h 1689794"/>
              <a:gd name="connsiteX4" fmla="*/ 1365692 w 1860992"/>
              <a:gd name="connsiteY4" fmla="*/ 1587 h 1689794"/>
              <a:gd name="connsiteX5" fmla="*/ 384617 w 1860992"/>
              <a:gd name="connsiteY5" fmla="*/ 420687 h 1689794"/>
              <a:gd name="connsiteX6" fmla="*/ 41717 w 1860992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55725"/>
              <a:gd name="connsiteY0" fmla="*/ 1287462 h 1689794"/>
              <a:gd name="connsiteX1" fmla="*/ 634920 w 1855725"/>
              <a:gd name="connsiteY1" fmla="*/ 1546919 h 1689794"/>
              <a:gd name="connsiteX2" fmla="*/ 1282992 w 1855725"/>
              <a:gd name="connsiteY2" fmla="*/ 322783 h 1689794"/>
              <a:gd name="connsiteX3" fmla="*/ 1841942 w 1855725"/>
              <a:gd name="connsiteY3" fmla="*/ 430212 h 1689794"/>
              <a:gd name="connsiteX4" fmla="*/ 1365692 w 1855725"/>
              <a:gd name="connsiteY4" fmla="*/ 1587 h 1689794"/>
              <a:gd name="connsiteX5" fmla="*/ 384617 w 1855725"/>
              <a:gd name="connsiteY5" fmla="*/ 420687 h 1689794"/>
              <a:gd name="connsiteX6" fmla="*/ 41717 w 1855725"/>
              <a:gd name="connsiteY6" fmla="*/ 1287462 h 1689794"/>
              <a:gd name="connsiteX0" fmla="*/ 41717 w 1876164"/>
              <a:gd name="connsiteY0" fmla="*/ 1287462 h 1689794"/>
              <a:gd name="connsiteX1" fmla="*/ 634920 w 1876164"/>
              <a:gd name="connsiteY1" fmla="*/ 1546919 h 1689794"/>
              <a:gd name="connsiteX2" fmla="*/ 1571024 w 1876164"/>
              <a:gd name="connsiteY2" fmla="*/ 538807 h 1689794"/>
              <a:gd name="connsiteX3" fmla="*/ 1841942 w 1876164"/>
              <a:gd name="connsiteY3" fmla="*/ 430212 h 1689794"/>
              <a:gd name="connsiteX4" fmla="*/ 1365692 w 1876164"/>
              <a:gd name="connsiteY4" fmla="*/ 1587 h 1689794"/>
              <a:gd name="connsiteX5" fmla="*/ 384617 w 1876164"/>
              <a:gd name="connsiteY5" fmla="*/ 420687 h 1689794"/>
              <a:gd name="connsiteX6" fmla="*/ 41717 w 1876164"/>
              <a:gd name="connsiteY6" fmla="*/ 1287462 h 1689794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06006"/>
              <a:gd name="connsiteX1" fmla="*/ 718928 w 1888165"/>
              <a:gd name="connsiteY1" fmla="*/ 1618927 h 1706006"/>
              <a:gd name="connsiteX2" fmla="*/ 1583025 w 1888165"/>
              <a:gd name="connsiteY2" fmla="*/ 538807 h 1706006"/>
              <a:gd name="connsiteX3" fmla="*/ 1853943 w 1888165"/>
              <a:gd name="connsiteY3" fmla="*/ 430212 h 1706006"/>
              <a:gd name="connsiteX4" fmla="*/ 1377693 w 1888165"/>
              <a:gd name="connsiteY4" fmla="*/ 1587 h 1706006"/>
              <a:gd name="connsiteX5" fmla="*/ 396618 w 1888165"/>
              <a:gd name="connsiteY5" fmla="*/ 420687 h 1706006"/>
              <a:gd name="connsiteX6" fmla="*/ 53718 w 1888165"/>
              <a:gd name="connsiteY6" fmla="*/ 1287462 h 1706006"/>
              <a:gd name="connsiteX0" fmla="*/ 53718 w 1888165"/>
              <a:gd name="connsiteY0" fmla="*/ 1287462 h 1618927"/>
              <a:gd name="connsiteX1" fmla="*/ 718928 w 1888165"/>
              <a:gd name="connsiteY1" fmla="*/ 1618927 h 1618927"/>
              <a:gd name="connsiteX2" fmla="*/ 1583025 w 1888165"/>
              <a:gd name="connsiteY2" fmla="*/ 538807 h 1618927"/>
              <a:gd name="connsiteX3" fmla="*/ 1853943 w 1888165"/>
              <a:gd name="connsiteY3" fmla="*/ 430212 h 1618927"/>
              <a:gd name="connsiteX4" fmla="*/ 1377693 w 1888165"/>
              <a:gd name="connsiteY4" fmla="*/ 1587 h 1618927"/>
              <a:gd name="connsiteX5" fmla="*/ 396618 w 1888165"/>
              <a:gd name="connsiteY5" fmla="*/ 420687 h 1618927"/>
              <a:gd name="connsiteX6" fmla="*/ 53718 w 1888165"/>
              <a:gd name="connsiteY6" fmla="*/ 1287462 h 1618927"/>
              <a:gd name="connsiteX0" fmla="*/ 5223 w 1839670"/>
              <a:gd name="connsiteY0" fmla="*/ 1287462 h 1780287"/>
              <a:gd name="connsiteX1" fmla="*/ 379464 w 1839670"/>
              <a:gd name="connsiteY1" fmla="*/ 1506969 h 1780287"/>
              <a:gd name="connsiteX2" fmla="*/ 670433 w 1839670"/>
              <a:gd name="connsiteY2" fmla="*/ 1618927 h 1780287"/>
              <a:gd name="connsiteX3" fmla="*/ 1534530 w 1839670"/>
              <a:gd name="connsiteY3" fmla="*/ 538807 h 1780287"/>
              <a:gd name="connsiteX4" fmla="*/ 1805448 w 1839670"/>
              <a:gd name="connsiteY4" fmla="*/ 430212 h 1780287"/>
              <a:gd name="connsiteX5" fmla="*/ 1329198 w 1839670"/>
              <a:gd name="connsiteY5" fmla="*/ 1587 h 1780287"/>
              <a:gd name="connsiteX6" fmla="*/ 348123 w 1839670"/>
              <a:gd name="connsiteY6" fmla="*/ 420687 h 1780287"/>
              <a:gd name="connsiteX7" fmla="*/ 5223 w 1839670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947" h="1780287">
                <a:moveTo>
                  <a:pt x="500" y="1287462"/>
                </a:moveTo>
                <a:cubicBezTo>
                  <a:pt x="1000" y="1451572"/>
                  <a:pt x="235534" y="1350106"/>
                  <a:pt x="346402" y="1405350"/>
                </a:cubicBezTo>
                <a:cubicBezTo>
                  <a:pt x="457270" y="1460594"/>
                  <a:pt x="473199" y="1780287"/>
                  <a:pt x="665710" y="1618927"/>
                </a:cubicBezTo>
                <a:cubicBezTo>
                  <a:pt x="905422" y="1553840"/>
                  <a:pt x="1238695" y="627021"/>
                  <a:pt x="1529807" y="538807"/>
                </a:cubicBezTo>
                <a:cubicBezTo>
                  <a:pt x="1820919" y="450593"/>
                  <a:pt x="1834947" y="519749"/>
                  <a:pt x="1800725" y="430212"/>
                </a:cubicBezTo>
                <a:cubicBezTo>
                  <a:pt x="1766503" y="340675"/>
                  <a:pt x="1567362" y="3174"/>
                  <a:pt x="1324475" y="1587"/>
                </a:cubicBezTo>
                <a:cubicBezTo>
                  <a:pt x="1081588" y="0"/>
                  <a:pt x="564063" y="206375"/>
                  <a:pt x="343400" y="420687"/>
                </a:cubicBezTo>
                <a:cubicBezTo>
                  <a:pt x="122738" y="635000"/>
                  <a:pt x="0" y="1123352"/>
                  <a:pt x="500" y="128746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1">
                  <a:alpha val="19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898181" y="355762"/>
            <a:ext cx="7490243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АНГАЖИМЕНТ НА ГОЛЕМИТЕ КОМПАНИИ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76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6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ПРОГНОЗИРАТ ВНИМАТЕЛНО И ОБЕКТИВНО ТРЕНДА НА МЕЖДУНАРОДНИТЕ ЦЕНИ НА ЕНЕРГОНОСИТЕЛИТЕ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ИМАТ ГЪВКАВОСТ НА БИЗНЕСПЛАНОВЕТЕ ЗА РАЗВИТИЕ 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ПРЕДПРИЕМАТ МЕРКИ ЗА ЗАПАЗВАНЕ НА 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КОНКУРЕНТНОСПОСОБНОСТТА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3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자유형 135"/>
          <p:cNvSpPr/>
          <p:nvPr/>
        </p:nvSpPr>
        <p:spPr>
          <a:xfrm rot="5398342">
            <a:off x="171734" y="3460305"/>
            <a:ext cx="709328" cy="725437"/>
          </a:xfrm>
          <a:custGeom>
            <a:avLst/>
            <a:gdLst>
              <a:gd name="connsiteX0" fmla="*/ 0 w 1800225"/>
              <a:gd name="connsiteY0" fmla="*/ 1285875 h 1409700"/>
              <a:gd name="connsiteX1" fmla="*/ 723900 w 1800225"/>
              <a:gd name="connsiteY1" fmla="*/ 1409700 h 1409700"/>
              <a:gd name="connsiteX2" fmla="*/ 1800225 w 1800225"/>
              <a:gd name="connsiteY2" fmla="*/ 428625 h 1409700"/>
              <a:gd name="connsiteX3" fmla="*/ 1323975 w 1800225"/>
              <a:gd name="connsiteY3" fmla="*/ 0 h 1409700"/>
              <a:gd name="connsiteX4" fmla="*/ 342900 w 1800225"/>
              <a:gd name="connsiteY4" fmla="*/ 419100 h 1409700"/>
              <a:gd name="connsiteX5" fmla="*/ 0 w 1800225"/>
              <a:gd name="connsiteY5" fmla="*/ 1285875 h 1409700"/>
              <a:gd name="connsiteX0" fmla="*/ 63500 w 1863725"/>
              <a:gd name="connsiteY0" fmla="*/ 1287462 h 1411287"/>
              <a:gd name="connsiteX1" fmla="*/ 787400 w 1863725"/>
              <a:gd name="connsiteY1" fmla="*/ 1411287 h 1411287"/>
              <a:gd name="connsiteX2" fmla="*/ 1863725 w 1863725"/>
              <a:gd name="connsiteY2" fmla="*/ 430212 h 1411287"/>
              <a:gd name="connsiteX3" fmla="*/ 1387475 w 1863725"/>
              <a:gd name="connsiteY3" fmla="*/ 1587 h 1411287"/>
              <a:gd name="connsiteX4" fmla="*/ 406400 w 1863725"/>
              <a:gd name="connsiteY4" fmla="*/ 420687 h 1411287"/>
              <a:gd name="connsiteX5" fmla="*/ 63500 w 1863725"/>
              <a:gd name="connsiteY5" fmla="*/ 1287462 h 1411287"/>
              <a:gd name="connsiteX0" fmla="*/ 63500 w 1963738"/>
              <a:gd name="connsiteY0" fmla="*/ 1287462 h 1411287"/>
              <a:gd name="connsiteX1" fmla="*/ 787400 w 1963738"/>
              <a:gd name="connsiteY1" fmla="*/ 1411287 h 1411287"/>
              <a:gd name="connsiteX2" fmla="*/ 1863725 w 1963738"/>
              <a:gd name="connsiteY2" fmla="*/ 430212 h 1411287"/>
              <a:gd name="connsiteX3" fmla="*/ 1387475 w 1963738"/>
              <a:gd name="connsiteY3" fmla="*/ 1587 h 1411287"/>
              <a:gd name="connsiteX4" fmla="*/ 406400 w 1963738"/>
              <a:gd name="connsiteY4" fmla="*/ 420687 h 1411287"/>
              <a:gd name="connsiteX5" fmla="*/ 63500 w 1963738"/>
              <a:gd name="connsiteY5" fmla="*/ 1287462 h 1411287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41717 w 1963737"/>
              <a:gd name="connsiteY0" fmla="*/ 1287462 h 1689794"/>
              <a:gd name="connsiteX1" fmla="*/ 634920 w 1963737"/>
              <a:gd name="connsiteY1" fmla="*/ 1546919 h 1689794"/>
              <a:gd name="connsiteX2" fmla="*/ 1841942 w 1963737"/>
              <a:gd name="connsiteY2" fmla="*/ 430212 h 1689794"/>
              <a:gd name="connsiteX3" fmla="*/ 1365692 w 1963737"/>
              <a:gd name="connsiteY3" fmla="*/ 1587 h 1689794"/>
              <a:gd name="connsiteX4" fmla="*/ 384617 w 1963737"/>
              <a:gd name="connsiteY4" fmla="*/ 420687 h 1689794"/>
              <a:gd name="connsiteX5" fmla="*/ 41717 w 1963737"/>
              <a:gd name="connsiteY5" fmla="*/ 1287462 h 1689794"/>
              <a:gd name="connsiteX0" fmla="*/ 41717 w 1860992"/>
              <a:gd name="connsiteY0" fmla="*/ 1287462 h 1689794"/>
              <a:gd name="connsiteX1" fmla="*/ 634920 w 1860992"/>
              <a:gd name="connsiteY1" fmla="*/ 1546919 h 1689794"/>
              <a:gd name="connsiteX2" fmla="*/ 1479991 w 1860992"/>
              <a:gd name="connsiteY2" fmla="*/ 896937 h 1689794"/>
              <a:gd name="connsiteX3" fmla="*/ 1841942 w 1860992"/>
              <a:gd name="connsiteY3" fmla="*/ 430212 h 1689794"/>
              <a:gd name="connsiteX4" fmla="*/ 1365692 w 1860992"/>
              <a:gd name="connsiteY4" fmla="*/ 1587 h 1689794"/>
              <a:gd name="connsiteX5" fmla="*/ 384617 w 1860992"/>
              <a:gd name="connsiteY5" fmla="*/ 420687 h 1689794"/>
              <a:gd name="connsiteX6" fmla="*/ 41717 w 1860992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55725"/>
              <a:gd name="connsiteY0" fmla="*/ 1287462 h 1689794"/>
              <a:gd name="connsiteX1" fmla="*/ 634920 w 1855725"/>
              <a:gd name="connsiteY1" fmla="*/ 1546919 h 1689794"/>
              <a:gd name="connsiteX2" fmla="*/ 1282992 w 1855725"/>
              <a:gd name="connsiteY2" fmla="*/ 322783 h 1689794"/>
              <a:gd name="connsiteX3" fmla="*/ 1841942 w 1855725"/>
              <a:gd name="connsiteY3" fmla="*/ 430212 h 1689794"/>
              <a:gd name="connsiteX4" fmla="*/ 1365692 w 1855725"/>
              <a:gd name="connsiteY4" fmla="*/ 1587 h 1689794"/>
              <a:gd name="connsiteX5" fmla="*/ 384617 w 1855725"/>
              <a:gd name="connsiteY5" fmla="*/ 420687 h 1689794"/>
              <a:gd name="connsiteX6" fmla="*/ 41717 w 1855725"/>
              <a:gd name="connsiteY6" fmla="*/ 1287462 h 1689794"/>
              <a:gd name="connsiteX0" fmla="*/ 41717 w 1876164"/>
              <a:gd name="connsiteY0" fmla="*/ 1287462 h 1689794"/>
              <a:gd name="connsiteX1" fmla="*/ 634920 w 1876164"/>
              <a:gd name="connsiteY1" fmla="*/ 1546919 h 1689794"/>
              <a:gd name="connsiteX2" fmla="*/ 1571024 w 1876164"/>
              <a:gd name="connsiteY2" fmla="*/ 538807 h 1689794"/>
              <a:gd name="connsiteX3" fmla="*/ 1841942 w 1876164"/>
              <a:gd name="connsiteY3" fmla="*/ 430212 h 1689794"/>
              <a:gd name="connsiteX4" fmla="*/ 1365692 w 1876164"/>
              <a:gd name="connsiteY4" fmla="*/ 1587 h 1689794"/>
              <a:gd name="connsiteX5" fmla="*/ 384617 w 1876164"/>
              <a:gd name="connsiteY5" fmla="*/ 420687 h 1689794"/>
              <a:gd name="connsiteX6" fmla="*/ 41717 w 1876164"/>
              <a:gd name="connsiteY6" fmla="*/ 1287462 h 1689794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06006"/>
              <a:gd name="connsiteX1" fmla="*/ 718928 w 1888165"/>
              <a:gd name="connsiteY1" fmla="*/ 1618927 h 1706006"/>
              <a:gd name="connsiteX2" fmla="*/ 1583025 w 1888165"/>
              <a:gd name="connsiteY2" fmla="*/ 538807 h 1706006"/>
              <a:gd name="connsiteX3" fmla="*/ 1853943 w 1888165"/>
              <a:gd name="connsiteY3" fmla="*/ 430212 h 1706006"/>
              <a:gd name="connsiteX4" fmla="*/ 1377693 w 1888165"/>
              <a:gd name="connsiteY4" fmla="*/ 1587 h 1706006"/>
              <a:gd name="connsiteX5" fmla="*/ 396618 w 1888165"/>
              <a:gd name="connsiteY5" fmla="*/ 420687 h 1706006"/>
              <a:gd name="connsiteX6" fmla="*/ 53718 w 1888165"/>
              <a:gd name="connsiteY6" fmla="*/ 1287462 h 1706006"/>
              <a:gd name="connsiteX0" fmla="*/ 53718 w 1888165"/>
              <a:gd name="connsiteY0" fmla="*/ 1287462 h 1618927"/>
              <a:gd name="connsiteX1" fmla="*/ 718928 w 1888165"/>
              <a:gd name="connsiteY1" fmla="*/ 1618927 h 1618927"/>
              <a:gd name="connsiteX2" fmla="*/ 1583025 w 1888165"/>
              <a:gd name="connsiteY2" fmla="*/ 538807 h 1618927"/>
              <a:gd name="connsiteX3" fmla="*/ 1853943 w 1888165"/>
              <a:gd name="connsiteY3" fmla="*/ 430212 h 1618927"/>
              <a:gd name="connsiteX4" fmla="*/ 1377693 w 1888165"/>
              <a:gd name="connsiteY4" fmla="*/ 1587 h 1618927"/>
              <a:gd name="connsiteX5" fmla="*/ 396618 w 1888165"/>
              <a:gd name="connsiteY5" fmla="*/ 420687 h 1618927"/>
              <a:gd name="connsiteX6" fmla="*/ 53718 w 1888165"/>
              <a:gd name="connsiteY6" fmla="*/ 1287462 h 1618927"/>
              <a:gd name="connsiteX0" fmla="*/ 5223 w 1839670"/>
              <a:gd name="connsiteY0" fmla="*/ 1287462 h 1780287"/>
              <a:gd name="connsiteX1" fmla="*/ 379464 w 1839670"/>
              <a:gd name="connsiteY1" fmla="*/ 1506969 h 1780287"/>
              <a:gd name="connsiteX2" fmla="*/ 670433 w 1839670"/>
              <a:gd name="connsiteY2" fmla="*/ 1618927 h 1780287"/>
              <a:gd name="connsiteX3" fmla="*/ 1534530 w 1839670"/>
              <a:gd name="connsiteY3" fmla="*/ 538807 h 1780287"/>
              <a:gd name="connsiteX4" fmla="*/ 1805448 w 1839670"/>
              <a:gd name="connsiteY4" fmla="*/ 430212 h 1780287"/>
              <a:gd name="connsiteX5" fmla="*/ 1329198 w 1839670"/>
              <a:gd name="connsiteY5" fmla="*/ 1587 h 1780287"/>
              <a:gd name="connsiteX6" fmla="*/ 348123 w 1839670"/>
              <a:gd name="connsiteY6" fmla="*/ 420687 h 1780287"/>
              <a:gd name="connsiteX7" fmla="*/ 5223 w 1839670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947" h="1780287">
                <a:moveTo>
                  <a:pt x="500" y="1287462"/>
                </a:moveTo>
                <a:cubicBezTo>
                  <a:pt x="1000" y="1451572"/>
                  <a:pt x="235534" y="1350106"/>
                  <a:pt x="346402" y="1405350"/>
                </a:cubicBezTo>
                <a:cubicBezTo>
                  <a:pt x="457270" y="1460594"/>
                  <a:pt x="473199" y="1780287"/>
                  <a:pt x="665710" y="1618927"/>
                </a:cubicBezTo>
                <a:cubicBezTo>
                  <a:pt x="905422" y="1553840"/>
                  <a:pt x="1238695" y="627021"/>
                  <a:pt x="1529807" y="538807"/>
                </a:cubicBezTo>
                <a:cubicBezTo>
                  <a:pt x="1820919" y="450593"/>
                  <a:pt x="1834947" y="519749"/>
                  <a:pt x="1800725" y="430212"/>
                </a:cubicBezTo>
                <a:cubicBezTo>
                  <a:pt x="1766503" y="340675"/>
                  <a:pt x="1567362" y="3174"/>
                  <a:pt x="1324475" y="1587"/>
                </a:cubicBezTo>
                <a:cubicBezTo>
                  <a:pt x="1081588" y="0"/>
                  <a:pt x="564063" y="206375"/>
                  <a:pt x="343400" y="420687"/>
                </a:cubicBezTo>
                <a:cubicBezTo>
                  <a:pt x="122738" y="635000"/>
                  <a:pt x="0" y="1123352"/>
                  <a:pt x="500" y="128746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1">
                  <a:alpha val="19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889288" y="44624"/>
            <a:ext cx="7490243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 НА КЕВР В ПРОЦЕСА НА ЛИБЕРАЛИЗАЦИЯ НА ЕНЕРГИЙНИЯ ПАЗАР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100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1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3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7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ОТТЕГЛЯ ОТ ПРОЦЕСА НА ЦЕНОВО РЕГУЛИРАНЕ 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 НА ПАЗАРЕН ПРИНЦИП</a:t>
            </a:r>
          </a:p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  ПОТРЕБИТЕЛИТЕ ЗА ЛИБЕРАЛИЗАЦИЯТА НА ПАЗАРА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188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88" y="692696"/>
            <a:ext cx="1224144" cy="522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3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자유형 135"/>
          <p:cNvSpPr/>
          <p:nvPr/>
        </p:nvSpPr>
        <p:spPr>
          <a:xfrm rot="5398342">
            <a:off x="171734" y="3460305"/>
            <a:ext cx="709328" cy="725437"/>
          </a:xfrm>
          <a:custGeom>
            <a:avLst/>
            <a:gdLst>
              <a:gd name="connsiteX0" fmla="*/ 0 w 1800225"/>
              <a:gd name="connsiteY0" fmla="*/ 1285875 h 1409700"/>
              <a:gd name="connsiteX1" fmla="*/ 723900 w 1800225"/>
              <a:gd name="connsiteY1" fmla="*/ 1409700 h 1409700"/>
              <a:gd name="connsiteX2" fmla="*/ 1800225 w 1800225"/>
              <a:gd name="connsiteY2" fmla="*/ 428625 h 1409700"/>
              <a:gd name="connsiteX3" fmla="*/ 1323975 w 1800225"/>
              <a:gd name="connsiteY3" fmla="*/ 0 h 1409700"/>
              <a:gd name="connsiteX4" fmla="*/ 342900 w 1800225"/>
              <a:gd name="connsiteY4" fmla="*/ 419100 h 1409700"/>
              <a:gd name="connsiteX5" fmla="*/ 0 w 1800225"/>
              <a:gd name="connsiteY5" fmla="*/ 1285875 h 1409700"/>
              <a:gd name="connsiteX0" fmla="*/ 63500 w 1863725"/>
              <a:gd name="connsiteY0" fmla="*/ 1287462 h 1411287"/>
              <a:gd name="connsiteX1" fmla="*/ 787400 w 1863725"/>
              <a:gd name="connsiteY1" fmla="*/ 1411287 h 1411287"/>
              <a:gd name="connsiteX2" fmla="*/ 1863725 w 1863725"/>
              <a:gd name="connsiteY2" fmla="*/ 430212 h 1411287"/>
              <a:gd name="connsiteX3" fmla="*/ 1387475 w 1863725"/>
              <a:gd name="connsiteY3" fmla="*/ 1587 h 1411287"/>
              <a:gd name="connsiteX4" fmla="*/ 406400 w 1863725"/>
              <a:gd name="connsiteY4" fmla="*/ 420687 h 1411287"/>
              <a:gd name="connsiteX5" fmla="*/ 63500 w 1863725"/>
              <a:gd name="connsiteY5" fmla="*/ 1287462 h 1411287"/>
              <a:gd name="connsiteX0" fmla="*/ 63500 w 1963738"/>
              <a:gd name="connsiteY0" fmla="*/ 1287462 h 1411287"/>
              <a:gd name="connsiteX1" fmla="*/ 787400 w 1963738"/>
              <a:gd name="connsiteY1" fmla="*/ 1411287 h 1411287"/>
              <a:gd name="connsiteX2" fmla="*/ 1863725 w 1963738"/>
              <a:gd name="connsiteY2" fmla="*/ 430212 h 1411287"/>
              <a:gd name="connsiteX3" fmla="*/ 1387475 w 1963738"/>
              <a:gd name="connsiteY3" fmla="*/ 1587 h 1411287"/>
              <a:gd name="connsiteX4" fmla="*/ 406400 w 1963738"/>
              <a:gd name="connsiteY4" fmla="*/ 420687 h 1411287"/>
              <a:gd name="connsiteX5" fmla="*/ 63500 w 1963738"/>
              <a:gd name="connsiteY5" fmla="*/ 1287462 h 1411287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63500 w 1963738"/>
              <a:gd name="connsiteY0" fmla="*/ 1287462 h 1554162"/>
              <a:gd name="connsiteX1" fmla="*/ 787400 w 1963738"/>
              <a:gd name="connsiteY1" fmla="*/ 1411287 h 1554162"/>
              <a:gd name="connsiteX2" fmla="*/ 1863725 w 1963738"/>
              <a:gd name="connsiteY2" fmla="*/ 430212 h 1554162"/>
              <a:gd name="connsiteX3" fmla="*/ 1387475 w 1963738"/>
              <a:gd name="connsiteY3" fmla="*/ 1587 h 1554162"/>
              <a:gd name="connsiteX4" fmla="*/ 406400 w 1963738"/>
              <a:gd name="connsiteY4" fmla="*/ 420687 h 1554162"/>
              <a:gd name="connsiteX5" fmla="*/ 63500 w 1963738"/>
              <a:gd name="connsiteY5" fmla="*/ 1287462 h 1554162"/>
              <a:gd name="connsiteX0" fmla="*/ 41717 w 1963737"/>
              <a:gd name="connsiteY0" fmla="*/ 1287462 h 1689794"/>
              <a:gd name="connsiteX1" fmla="*/ 634920 w 1963737"/>
              <a:gd name="connsiteY1" fmla="*/ 1546919 h 1689794"/>
              <a:gd name="connsiteX2" fmla="*/ 1841942 w 1963737"/>
              <a:gd name="connsiteY2" fmla="*/ 430212 h 1689794"/>
              <a:gd name="connsiteX3" fmla="*/ 1365692 w 1963737"/>
              <a:gd name="connsiteY3" fmla="*/ 1587 h 1689794"/>
              <a:gd name="connsiteX4" fmla="*/ 384617 w 1963737"/>
              <a:gd name="connsiteY4" fmla="*/ 420687 h 1689794"/>
              <a:gd name="connsiteX5" fmla="*/ 41717 w 1963737"/>
              <a:gd name="connsiteY5" fmla="*/ 1287462 h 1689794"/>
              <a:gd name="connsiteX0" fmla="*/ 41717 w 1860992"/>
              <a:gd name="connsiteY0" fmla="*/ 1287462 h 1689794"/>
              <a:gd name="connsiteX1" fmla="*/ 634920 w 1860992"/>
              <a:gd name="connsiteY1" fmla="*/ 1546919 h 1689794"/>
              <a:gd name="connsiteX2" fmla="*/ 1479991 w 1860992"/>
              <a:gd name="connsiteY2" fmla="*/ 896937 h 1689794"/>
              <a:gd name="connsiteX3" fmla="*/ 1841942 w 1860992"/>
              <a:gd name="connsiteY3" fmla="*/ 430212 h 1689794"/>
              <a:gd name="connsiteX4" fmla="*/ 1365692 w 1860992"/>
              <a:gd name="connsiteY4" fmla="*/ 1587 h 1689794"/>
              <a:gd name="connsiteX5" fmla="*/ 384617 w 1860992"/>
              <a:gd name="connsiteY5" fmla="*/ 420687 h 1689794"/>
              <a:gd name="connsiteX6" fmla="*/ 41717 w 1860992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43724"/>
              <a:gd name="connsiteY0" fmla="*/ 1287462 h 1689794"/>
              <a:gd name="connsiteX1" fmla="*/ 634920 w 1843724"/>
              <a:gd name="connsiteY1" fmla="*/ 1546919 h 1689794"/>
              <a:gd name="connsiteX2" fmla="*/ 1355000 w 1843724"/>
              <a:gd name="connsiteY2" fmla="*/ 466799 h 1689794"/>
              <a:gd name="connsiteX3" fmla="*/ 1841942 w 1843724"/>
              <a:gd name="connsiteY3" fmla="*/ 430212 h 1689794"/>
              <a:gd name="connsiteX4" fmla="*/ 1365692 w 1843724"/>
              <a:gd name="connsiteY4" fmla="*/ 1587 h 1689794"/>
              <a:gd name="connsiteX5" fmla="*/ 384617 w 1843724"/>
              <a:gd name="connsiteY5" fmla="*/ 420687 h 1689794"/>
              <a:gd name="connsiteX6" fmla="*/ 41717 w 1843724"/>
              <a:gd name="connsiteY6" fmla="*/ 1287462 h 1689794"/>
              <a:gd name="connsiteX0" fmla="*/ 41717 w 1855725"/>
              <a:gd name="connsiteY0" fmla="*/ 1287462 h 1689794"/>
              <a:gd name="connsiteX1" fmla="*/ 634920 w 1855725"/>
              <a:gd name="connsiteY1" fmla="*/ 1546919 h 1689794"/>
              <a:gd name="connsiteX2" fmla="*/ 1282992 w 1855725"/>
              <a:gd name="connsiteY2" fmla="*/ 322783 h 1689794"/>
              <a:gd name="connsiteX3" fmla="*/ 1841942 w 1855725"/>
              <a:gd name="connsiteY3" fmla="*/ 430212 h 1689794"/>
              <a:gd name="connsiteX4" fmla="*/ 1365692 w 1855725"/>
              <a:gd name="connsiteY4" fmla="*/ 1587 h 1689794"/>
              <a:gd name="connsiteX5" fmla="*/ 384617 w 1855725"/>
              <a:gd name="connsiteY5" fmla="*/ 420687 h 1689794"/>
              <a:gd name="connsiteX6" fmla="*/ 41717 w 1855725"/>
              <a:gd name="connsiteY6" fmla="*/ 1287462 h 1689794"/>
              <a:gd name="connsiteX0" fmla="*/ 41717 w 1876164"/>
              <a:gd name="connsiteY0" fmla="*/ 1287462 h 1689794"/>
              <a:gd name="connsiteX1" fmla="*/ 634920 w 1876164"/>
              <a:gd name="connsiteY1" fmla="*/ 1546919 h 1689794"/>
              <a:gd name="connsiteX2" fmla="*/ 1571024 w 1876164"/>
              <a:gd name="connsiteY2" fmla="*/ 538807 h 1689794"/>
              <a:gd name="connsiteX3" fmla="*/ 1841942 w 1876164"/>
              <a:gd name="connsiteY3" fmla="*/ 430212 h 1689794"/>
              <a:gd name="connsiteX4" fmla="*/ 1365692 w 1876164"/>
              <a:gd name="connsiteY4" fmla="*/ 1587 h 1689794"/>
              <a:gd name="connsiteX5" fmla="*/ 384617 w 1876164"/>
              <a:gd name="connsiteY5" fmla="*/ 420687 h 1689794"/>
              <a:gd name="connsiteX6" fmla="*/ 41717 w 1876164"/>
              <a:gd name="connsiteY6" fmla="*/ 1287462 h 1689794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61802"/>
              <a:gd name="connsiteX1" fmla="*/ 718928 w 1888165"/>
              <a:gd name="connsiteY1" fmla="*/ 1618927 h 1761802"/>
              <a:gd name="connsiteX2" fmla="*/ 1583025 w 1888165"/>
              <a:gd name="connsiteY2" fmla="*/ 538807 h 1761802"/>
              <a:gd name="connsiteX3" fmla="*/ 1853943 w 1888165"/>
              <a:gd name="connsiteY3" fmla="*/ 430212 h 1761802"/>
              <a:gd name="connsiteX4" fmla="*/ 1377693 w 1888165"/>
              <a:gd name="connsiteY4" fmla="*/ 1587 h 1761802"/>
              <a:gd name="connsiteX5" fmla="*/ 396618 w 1888165"/>
              <a:gd name="connsiteY5" fmla="*/ 420687 h 1761802"/>
              <a:gd name="connsiteX6" fmla="*/ 53718 w 1888165"/>
              <a:gd name="connsiteY6" fmla="*/ 1287462 h 1761802"/>
              <a:gd name="connsiteX0" fmla="*/ 53718 w 1888165"/>
              <a:gd name="connsiteY0" fmla="*/ 1287462 h 1706006"/>
              <a:gd name="connsiteX1" fmla="*/ 718928 w 1888165"/>
              <a:gd name="connsiteY1" fmla="*/ 1618927 h 1706006"/>
              <a:gd name="connsiteX2" fmla="*/ 1583025 w 1888165"/>
              <a:gd name="connsiteY2" fmla="*/ 538807 h 1706006"/>
              <a:gd name="connsiteX3" fmla="*/ 1853943 w 1888165"/>
              <a:gd name="connsiteY3" fmla="*/ 430212 h 1706006"/>
              <a:gd name="connsiteX4" fmla="*/ 1377693 w 1888165"/>
              <a:gd name="connsiteY4" fmla="*/ 1587 h 1706006"/>
              <a:gd name="connsiteX5" fmla="*/ 396618 w 1888165"/>
              <a:gd name="connsiteY5" fmla="*/ 420687 h 1706006"/>
              <a:gd name="connsiteX6" fmla="*/ 53718 w 1888165"/>
              <a:gd name="connsiteY6" fmla="*/ 1287462 h 1706006"/>
              <a:gd name="connsiteX0" fmla="*/ 53718 w 1888165"/>
              <a:gd name="connsiteY0" fmla="*/ 1287462 h 1618927"/>
              <a:gd name="connsiteX1" fmla="*/ 718928 w 1888165"/>
              <a:gd name="connsiteY1" fmla="*/ 1618927 h 1618927"/>
              <a:gd name="connsiteX2" fmla="*/ 1583025 w 1888165"/>
              <a:gd name="connsiteY2" fmla="*/ 538807 h 1618927"/>
              <a:gd name="connsiteX3" fmla="*/ 1853943 w 1888165"/>
              <a:gd name="connsiteY3" fmla="*/ 430212 h 1618927"/>
              <a:gd name="connsiteX4" fmla="*/ 1377693 w 1888165"/>
              <a:gd name="connsiteY4" fmla="*/ 1587 h 1618927"/>
              <a:gd name="connsiteX5" fmla="*/ 396618 w 1888165"/>
              <a:gd name="connsiteY5" fmla="*/ 420687 h 1618927"/>
              <a:gd name="connsiteX6" fmla="*/ 53718 w 1888165"/>
              <a:gd name="connsiteY6" fmla="*/ 1287462 h 1618927"/>
              <a:gd name="connsiteX0" fmla="*/ 5223 w 1839670"/>
              <a:gd name="connsiteY0" fmla="*/ 1287462 h 1780287"/>
              <a:gd name="connsiteX1" fmla="*/ 379464 w 1839670"/>
              <a:gd name="connsiteY1" fmla="*/ 1506969 h 1780287"/>
              <a:gd name="connsiteX2" fmla="*/ 670433 w 1839670"/>
              <a:gd name="connsiteY2" fmla="*/ 1618927 h 1780287"/>
              <a:gd name="connsiteX3" fmla="*/ 1534530 w 1839670"/>
              <a:gd name="connsiteY3" fmla="*/ 538807 h 1780287"/>
              <a:gd name="connsiteX4" fmla="*/ 1805448 w 1839670"/>
              <a:gd name="connsiteY4" fmla="*/ 430212 h 1780287"/>
              <a:gd name="connsiteX5" fmla="*/ 1329198 w 1839670"/>
              <a:gd name="connsiteY5" fmla="*/ 1587 h 1780287"/>
              <a:gd name="connsiteX6" fmla="*/ 348123 w 1839670"/>
              <a:gd name="connsiteY6" fmla="*/ 420687 h 1780287"/>
              <a:gd name="connsiteX7" fmla="*/ 5223 w 1839670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  <a:gd name="connsiteX0" fmla="*/ 500 w 1834947"/>
              <a:gd name="connsiteY0" fmla="*/ 1287462 h 1780287"/>
              <a:gd name="connsiteX1" fmla="*/ 346402 w 1834947"/>
              <a:gd name="connsiteY1" fmla="*/ 1405350 h 1780287"/>
              <a:gd name="connsiteX2" fmla="*/ 665710 w 1834947"/>
              <a:gd name="connsiteY2" fmla="*/ 1618927 h 1780287"/>
              <a:gd name="connsiteX3" fmla="*/ 1529807 w 1834947"/>
              <a:gd name="connsiteY3" fmla="*/ 538807 h 1780287"/>
              <a:gd name="connsiteX4" fmla="*/ 1800725 w 1834947"/>
              <a:gd name="connsiteY4" fmla="*/ 430212 h 1780287"/>
              <a:gd name="connsiteX5" fmla="*/ 1324475 w 1834947"/>
              <a:gd name="connsiteY5" fmla="*/ 1587 h 1780287"/>
              <a:gd name="connsiteX6" fmla="*/ 343400 w 1834947"/>
              <a:gd name="connsiteY6" fmla="*/ 420687 h 1780287"/>
              <a:gd name="connsiteX7" fmla="*/ 500 w 1834947"/>
              <a:gd name="connsiteY7" fmla="*/ 1287462 h 178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947" h="1780287">
                <a:moveTo>
                  <a:pt x="500" y="1287462"/>
                </a:moveTo>
                <a:cubicBezTo>
                  <a:pt x="1000" y="1451572"/>
                  <a:pt x="235534" y="1350106"/>
                  <a:pt x="346402" y="1405350"/>
                </a:cubicBezTo>
                <a:cubicBezTo>
                  <a:pt x="457270" y="1460594"/>
                  <a:pt x="473199" y="1780287"/>
                  <a:pt x="665710" y="1618927"/>
                </a:cubicBezTo>
                <a:cubicBezTo>
                  <a:pt x="905422" y="1553840"/>
                  <a:pt x="1238695" y="627021"/>
                  <a:pt x="1529807" y="538807"/>
                </a:cubicBezTo>
                <a:cubicBezTo>
                  <a:pt x="1820919" y="450593"/>
                  <a:pt x="1834947" y="519749"/>
                  <a:pt x="1800725" y="430212"/>
                </a:cubicBezTo>
                <a:cubicBezTo>
                  <a:pt x="1766503" y="340675"/>
                  <a:pt x="1567362" y="3174"/>
                  <a:pt x="1324475" y="1587"/>
                </a:cubicBezTo>
                <a:cubicBezTo>
                  <a:pt x="1081588" y="0"/>
                  <a:pt x="564063" y="206375"/>
                  <a:pt x="343400" y="420687"/>
                </a:cubicBezTo>
                <a:cubicBezTo>
                  <a:pt x="122738" y="635000"/>
                  <a:pt x="0" y="1123352"/>
                  <a:pt x="500" y="1287462"/>
                </a:cubicBezTo>
                <a:close/>
              </a:path>
            </a:pathLst>
          </a:custGeom>
          <a:gradFill flip="none" rotWithShape="1">
            <a:gsLst>
              <a:gs pos="74000">
                <a:schemeClr val="bg1">
                  <a:alpha val="19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 bwMode="auto">
          <a:xfrm>
            <a:off x="877753" y="332656"/>
            <a:ext cx="7490243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ЗАЩИТА НА УЯЗВИМИТЕ ПОТРЕБИТЕЛИ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100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01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03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8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 ХОРА, КОИТО ПОРАДИ СОЦИАЛНИЯ СТАТУС НЕ СА В СЪСТОЯНИЕ ДА ПОКРИВАТ РАЗХОДИТЕ СИ</a:t>
            </a:r>
          </a:p>
          <a:p>
            <a:pPr lvl="0"/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 НА ДЪРЖАВАТА СПОРЕД КОНСТИТУЦИЯТА КАТО ДЕМОКРАТИЧНА, ПРАВОВА И СОЦИАЛНА ДЪРЖАВА – НЕОБХОДИМОСТ ОТ  МЕРКИ ЗА ПОДКРЕПА НА РЕАЛНО ЗАСЕГНАТИТЕ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СЛОЕВЕ</a:t>
            </a:r>
            <a:endParaRPr lang="bg-BG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>
          <a:xfrm>
            <a:off x="341870" y="1381924"/>
            <a:ext cx="4348497" cy="39192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Aft>
                <a:spcPts val="0"/>
              </a:spcAft>
            </a:pPr>
            <a:endParaRPr lang="en-GB" sz="14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 bwMode="auto">
          <a:xfrm>
            <a:off x="912455" y="44624"/>
            <a:ext cx="7490243" cy="156966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  НА ДЪРЖАВАТА ЗА ПОДПОМАГАНЕ НА УЯЗВИМИТЕ ПОТРЕБИТЕЛИ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58595" y="6331781"/>
            <a:ext cx="9007211" cy="480959"/>
            <a:chOff x="58595" y="6331781"/>
            <a:chExt cx="9007211" cy="480959"/>
          </a:xfrm>
        </p:grpSpPr>
        <p:sp>
          <p:nvSpPr>
            <p:cNvPr id="188" name="Rectangle 3"/>
            <p:cNvSpPr>
              <a:spLocks noChangeArrowheads="1"/>
            </p:cNvSpPr>
            <p:nvPr/>
          </p:nvSpPr>
          <p:spPr bwMode="auto">
            <a:xfrm>
              <a:off x="532119" y="6418370"/>
              <a:ext cx="75439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bg-BG" altLang="en-US" sz="1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ОМИСИЯ ЗА ЕНЕРГИЙНО И ВОДНО РЕГУЛИРАНЕ</a:t>
              </a:r>
            </a:p>
          </p:txBody>
        </p:sp>
        <p:sp>
          <p:nvSpPr>
            <p:cNvPr id="189" name="Line 4"/>
            <p:cNvSpPr>
              <a:spLocks noChangeShapeType="1"/>
            </p:cNvSpPr>
            <p:nvPr/>
          </p:nvSpPr>
          <p:spPr bwMode="auto">
            <a:xfrm flipV="1">
              <a:off x="553491" y="6726147"/>
              <a:ext cx="8483006" cy="152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 dirty="0"/>
            </a:p>
          </p:txBody>
        </p:sp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5" y="6331781"/>
              <a:ext cx="475268" cy="480959"/>
            </a:xfrm>
            <a:prstGeom prst="rect">
              <a:avLst/>
            </a:prstGeom>
          </p:spPr>
        </p:pic>
        <p:sp>
          <p:nvSpPr>
            <p:cNvPr id="191" name="Slide Number Placeholder 1"/>
            <p:cNvSpPr txBox="1">
              <a:spLocks/>
            </p:cNvSpPr>
            <p:nvPr/>
          </p:nvSpPr>
          <p:spPr>
            <a:xfrm>
              <a:off x="8770961" y="6418370"/>
              <a:ext cx="294845" cy="254647"/>
            </a:xfrm>
            <a:prstGeom prst="rect">
              <a:avLst/>
            </a:prstGeom>
          </p:spPr>
          <p:txBody>
            <a:bodyPr/>
            <a:lstStyle>
              <a:defPPr>
                <a:defRPr lang="bg-BG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003399"/>
                  </a:solidFill>
                  <a:latin typeface="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fld id="{37272A5F-4ADC-425F-9818-1A99276EA1D4}" type="slidenum">
                <a:rPr lang="bg-BG" altLang="en-US" sz="1200" smtClean="0">
                  <a:solidFill>
                    <a:schemeClr val="bg1">
                      <a:lumMod val="50000"/>
                    </a:schemeClr>
                  </a:solidFill>
                </a:rPr>
                <a:pPr algn="r">
                  <a:defRPr/>
                </a:pPr>
                <a:t>9</a:t>
              </a:fld>
              <a:endParaRPr lang="bg-BG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1"/>
          </a:xfrm>
        </p:spPr>
        <p:txBody>
          <a:bodyPr>
            <a:normAutofit/>
          </a:bodyPr>
          <a:lstStyle/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 ТАРИФА ЗА ЕЛЕКТРОЕНЕРГИЯ</a:t>
            </a:r>
          </a:p>
          <a:p>
            <a:pPr lvl="0"/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 ЧРЕЗ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А НЕ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НАМАЛЯВАНЕ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ЦЕНИТЕ</a:t>
            </a:r>
          </a:p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МЕХАНИЧНИ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„НА КАЛПАК“</a:t>
            </a:r>
          </a:p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БЪДАТ ДИРЕКТНИ ПАРИЧНИ ПЛАЩАНИЯ -  НЕ ОТИВАТ ПО ПРЕДНАЗНАЧЕНИЕ, А ЗА ДРУГИ ЦЕЛИ</a:t>
            </a:r>
          </a:p>
          <a:p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БЪДАТ  ПО ТОЧНИ КРИТЕРИИ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71169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11681</TotalTime>
  <Words>606</Words>
  <Application>Microsoft Office PowerPoint</Application>
  <PresentationFormat>On-screen Show (4:3)</PresentationFormat>
  <Paragraphs>98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6_Office Theme</vt:lpstr>
      <vt:lpstr>1_Custom Design</vt:lpstr>
      <vt:lpstr>PowerPoint Presentation</vt:lpstr>
      <vt:lpstr>РОЛЯТА НА КЕВР ПРИ ЦЕНООБРАЗУВАНЕТО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SEWRC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for Development of Varna Electricity Distribution  Network</dc:title>
  <dc:creator>dk-epopo</dc:creator>
  <cp:lastModifiedBy>Georgi Spasov</cp:lastModifiedBy>
  <cp:revision>656</cp:revision>
  <cp:lastPrinted>2017-06-05T08:27:51Z</cp:lastPrinted>
  <dcterms:created xsi:type="dcterms:W3CDTF">2014-11-25T13:57:27Z</dcterms:created>
  <dcterms:modified xsi:type="dcterms:W3CDTF">2017-06-05T11:25:29Z</dcterms:modified>
</cp:coreProperties>
</file>