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70" r:id="rId6"/>
    <p:sldId id="260" r:id="rId7"/>
    <p:sldId id="269" r:id="rId8"/>
    <p:sldId id="261" r:id="rId9"/>
    <p:sldId id="262" r:id="rId10"/>
    <p:sldId id="265" r:id="rId11"/>
    <p:sldId id="266" r:id="rId12"/>
    <p:sldId id="271" r:id="rId13"/>
    <p:sldId id="263" r:id="rId14"/>
    <p:sldId id="264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KAST\&#1044;&#1050;&#1045;&#1042;&#1056;\&#1054;&#1073;&#1086;&#1073;&#1097;&#1077;&#1085;&#1080;&#1077;%20&#1042;&#1080;&#1050;%20&#1086;&#1087;&#1077;&#1088;&#1072;&#1090;&#1086;&#1088;&#1080;%202015\&#1057;&#1088;&#1072;&#1074;&#1085;&#1080;&#1090;&#1077;&#1083;&#1077;&#1085;%20&#1072;&#1085;&#1072;&#1083;&#1080;&#1079;%20-%20&#1086;&#1073;&#1086;&#1073;&#1097;&#1077;&#1085;&#1080;%20&#1076;&#1072;&#1085;&#1085;&#1080;\&#1058;&#1072;&#1073;&#1083;&#1080;&#1094;&#1080;%20&#1076;&#1086;&#1082;&#1083;&#1072;&#1076;_v.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KAST\&#1044;&#1050;&#1045;&#1042;&#1056;\&#1056;&#1045;&#1043;&#1059;&#1051;&#1040;&#1058;&#1054;&#1056;&#1045;&#1053;%20&#1055;&#1045;&#1056;&#1048;&#1054;&#1044;%202017-2021\3_&#1050;&#1045;&#1042;&#1056;%20-%20&#1059;&#1082;&#1072;&#1079;&#1072;&#1085;&#1080;&#1103;\8_&#1040;&#1085;&#1072;&#1083;&#1080;&#1079;%20&#1085;&#1086;&#1074;&#1080;%20&#1055;&#1050;_2015\&#1054;&#1090;&#1095;&#1077;&#1090;%20&#1085;&#1086;&#1074;&#1080;%20&#1055;&#1050;%202015_v.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KAST\&#1044;&#1050;&#1045;&#1042;&#1056;\&#1054;&#1073;&#1086;&#1073;&#1097;&#1077;&#1085;&#1080;&#1077;%20&#1042;&#1080;&#1050;%20&#1086;&#1087;&#1077;&#1088;&#1072;&#1090;&#1086;&#1088;&#1080;%202015\&#1057;&#1088;&#1072;&#1074;&#1085;&#1080;&#1090;&#1077;&#1083;&#1077;&#1085;%20&#1072;&#1085;&#1072;&#1083;&#1080;&#1079;%20-%20&#1086;&#1073;&#1086;&#1073;&#1097;&#1077;&#1085;&#1080;%20&#1076;&#1072;&#1085;&#1085;&#1080;\&#1058;&#1072;&#1073;&#1083;&#1080;&#1094;&#1080;%20&#1076;&#1086;&#1082;&#1083;&#1072;&#1076;_v.1_2017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KAST\&#1044;&#1050;&#1045;&#1042;&#1056;\&#1054;&#1073;&#1086;&#1073;&#1097;&#1077;&#1085;&#1080;&#1077;%20&#1042;&#1080;&#1050;%20&#1086;&#1087;&#1077;&#1088;&#1072;&#1090;&#1086;&#1088;&#1080;%202015\&#1057;&#1088;&#1072;&#1074;&#1085;&#1080;&#1090;&#1077;&#1083;&#1077;&#1085;%20&#1072;&#1085;&#1072;&#1083;&#1080;&#1079;%20-%20&#1086;&#1073;&#1086;&#1073;&#1097;&#1077;&#1085;&#1080;%20&#1076;&#1072;&#1085;&#1085;&#1080;\&#1058;&#1072;&#1073;&#1083;&#1080;&#1094;&#1080;%20&#1076;&#1086;&#1082;&#1083;&#1072;&#1076;_v.1_20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KAST\&#1044;&#1050;&#1045;&#1042;&#1056;\&#1054;&#1073;&#1086;&#1073;&#1097;&#1077;&#1085;&#1080;&#1077;%20&#1042;&#1080;&#1050;%20&#1086;&#1087;&#1077;&#1088;&#1072;&#1090;&#1086;&#1088;&#1080;%202015\&#1057;&#1088;&#1072;&#1074;&#1085;&#1080;&#1090;&#1077;&#1083;&#1077;&#1085;%20&#1072;&#1085;&#1072;&#1083;&#1080;&#1079;%20-%20&#1086;&#1073;&#1086;&#1073;&#1097;&#1077;&#1085;&#1080;%20&#1076;&#1072;&#1085;&#1085;&#1080;\&#1058;&#1072;&#1073;&#1083;&#1080;&#1094;&#1080;%20&#1076;&#1086;&#1082;&#1083;&#1072;&#1076;_v.1_2017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KAST\&#1044;&#1050;&#1045;&#1042;&#1056;\&#1054;&#1073;&#1086;&#1073;&#1097;&#1077;&#1085;&#1080;&#1077;%20&#1042;&#1080;&#1050;%20&#1086;&#1087;&#1077;&#1088;&#1072;&#1090;&#1086;&#1088;&#1080;%202015\&#1057;&#1088;&#1072;&#1074;&#1085;&#1080;&#1090;&#1077;&#1083;&#1077;&#1085;%20&#1072;&#1085;&#1072;&#1083;&#1080;&#1079;%20-%20&#1086;&#1073;&#1086;&#1073;&#1097;&#1077;&#1085;&#1080;%20&#1076;&#1072;&#1085;&#1085;&#1080;\&#1058;&#1072;&#1073;&#1083;&#1080;&#1094;&#1080;%20&#1076;&#1086;&#1082;&#1083;&#1072;&#1076;_v.1_2017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KAST\&#1044;&#1050;&#1045;&#1042;&#1056;\&#1054;&#1073;&#1086;&#1073;&#1097;&#1077;&#1085;&#1080;&#1077;%20&#1042;&#1080;&#1050;%20&#1086;&#1087;&#1077;&#1088;&#1072;&#1090;&#1086;&#1088;&#1080;%202015\&#1057;&#1088;&#1072;&#1074;&#1085;&#1080;&#1090;&#1077;&#1083;&#1077;&#1085;%20&#1072;&#1085;&#1072;&#1083;&#1080;&#1079;%20-%20&#1086;&#1073;&#1086;&#1073;&#1097;&#1077;&#1085;&#1080;%20&#1076;&#1072;&#1085;&#1085;&#1080;\&#1058;&#1072;&#1073;&#1083;&#1080;&#1094;&#1080;%20&#1076;&#1086;&#1082;&#1083;&#1072;&#1076;_v.1_2017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KAST\&#1044;&#1050;&#1045;&#1042;&#1056;\&#1056;&#1045;&#1043;&#1059;&#1051;&#1040;&#1058;&#1054;&#1056;&#1045;&#1053;%20&#1055;&#1045;&#1056;&#1048;&#1054;&#1044;%202017-2021\3_&#1050;&#1045;&#1042;&#1056;%20-%20&#1059;&#1082;&#1072;&#1079;&#1072;&#1085;&#1080;&#1103;\8_&#1040;&#1085;&#1072;&#1083;&#1080;&#1079;%20&#1085;&#1086;&#1074;&#1080;%20&#1055;&#1050;_2015\&#1054;&#1090;&#1095;&#1077;&#1090;%20&#1085;&#1086;&#1074;&#1080;%20&#1055;&#1050;%202015_v.2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D:\IKAST\&#1044;&#1050;&#1045;&#1042;&#1056;\&#1056;&#1045;&#1043;&#1059;&#1051;&#1040;&#1058;&#1054;&#1056;&#1045;&#1053;%20&#1055;&#1045;&#1056;&#1048;&#1054;&#1044;%202017-2021\3_&#1050;&#1045;&#1042;&#1056;%20-%20&#1059;&#1082;&#1072;&#1079;&#1072;&#1085;&#1080;&#1103;\8_&#1040;&#1085;&#1072;&#1083;&#1080;&#1079;%20&#1085;&#1086;&#1074;&#1080;%20&#1055;&#1050;_2015\&#1054;&#1090;&#1095;&#1077;&#1090;%20&#1085;&#1086;&#1074;&#1080;%20&#1055;&#1050;%202015_v.2.xlsx" TargetMode="External"/><Relationship Id="rId1" Type="http://schemas.openxmlformats.org/officeDocument/2006/relationships/image" Target="../media/image4.jpeg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KAST\&#1044;&#1050;&#1045;&#1042;&#1056;\&#1056;&#1045;&#1043;&#1059;&#1051;&#1040;&#1058;&#1054;&#1056;&#1045;&#1053;%20&#1055;&#1045;&#1056;&#1048;&#1054;&#1044;%202017-2021\3_&#1050;&#1045;&#1042;&#1056;%20-%20&#1059;&#1082;&#1072;&#1079;&#1072;&#1085;&#1080;&#1103;\8_&#1040;&#1085;&#1072;&#1083;&#1080;&#1079;%20&#1085;&#1086;&#1074;&#1080;%20&#1055;&#1050;_2015\&#1054;&#1090;&#1095;&#1077;&#1090;%20&#1085;&#1086;&#1074;&#1080;%20&#1055;&#1050;%202015_v.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bg-BG"/>
              <a:t>Покритие с ВКУ</a:t>
            </a:r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4103018372703413"/>
          <c:y val="5.1400554097404488E-2"/>
          <c:w val="0.52917804024496939"/>
          <c:h val="0.77611512102653835"/>
        </c:manualLayout>
      </c:layout>
      <c:lineChart>
        <c:grouping val="standard"/>
        <c:varyColors val="0"/>
        <c:ser>
          <c:idx val="0"/>
          <c:order val="0"/>
          <c:tx>
            <c:strRef>
              <c:f>'3.2. Покритие с ВКУ'!$B$8</c:f>
              <c:strCache>
                <c:ptCount val="1"/>
                <c:pt idx="0">
                  <c:v>Дял на водоснабдено население</c:v>
                </c:pt>
              </c:strCache>
            </c:strRef>
          </c:tx>
          <c:marker>
            <c:symbol val="none"/>
          </c:marker>
          <c:cat>
            <c:strRef>
              <c:f>'3.2. Покритие с ВКУ'!$C$4:$J$4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'3.2. Покритие с ВКУ'!$C$8:$J$8</c:f>
              <c:numCache>
                <c:formatCode>0.00%</c:formatCode>
                <c:ptCount val="8"/>
                <c:pt idx="0">
                  <c:v>0.98772568977591124</c:v>
                </c:pt>
                <c:pt idx="1">
                  <c:v>0.99335794083361562</c:v>
                </c:pt>
                <c:pt idx="2">
                  <c:v>0.99138861493009744</c:v>
                </c:pt>
                <c:pt idx="3">
                  <c:v>0.99290724140213071</c:v>
                </c:pt>
                <c:pt idx="4">
                  <c:v>0.99211135954677387</c:v>
                </c:pt>
                <c:pt idx="5">
                  <c:v>0.99382295736262194</c:v>
                </c:pt>
                <c:pt idx="6">
                  <c:v>0.99237582641067601</c:v>
                </c:pt>
                <c:pt idx="7">
                  <c:v>0.99272982258722664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'3.2. Покритие с ВКУ'!$B$9</c:f>
              <c:strCache>
                <c:ptCount val="1"/>
                <c:pt idx="0">
                  <c:v>Дял на канализирано население</c:v>
                </c:pt>
              </c:strCache>
            </c:strRef>
          </c:tx>
          <c:marker>
            <c:symbol val="none"/>
          </c:marker>
          <c:cat>
            <c:strRef>
              <c:f>'3.2. Покритие с ВКУ'!$C$4:$J$4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'3.2. Покритие с ВКУ'!$C$9:$J$9</c:f>
              <c:numCache>
                <c:formatCode>0.00%</c:formatCode>
                <c:ptCount val="8"/>
                <c:pt idx="0">
                  <c:v>0.67356316780724224</c:v>
                </c:pt>
                <c:pt idx="1">
                  <c:v>0.6794424938393947</c:v>
                </c:pt>
                <c:pt idx="2">
                  <c:v>0.68616769789852905</c:v>
                </c:pt>
                <c:pt idx="3">
                  <c:v>0.68250523223111825</c:v>
                </c:pt>
                <c:pt idx="4">
                  <c:v>0.67580076834886871</c:v>
                </c:pt>
                <c:pt idx="5">
                  <c:v>0.68528615464277354</c:v>
                </c:pt>
                <c:pt idx="6">
                  <c:v>0.69413715309435287</c:v>
                </c:pt>
                <c:pt idx="7">
                  <c:v>0.70907371243783446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'3.2. Покритие с ВКУ'!$B$12</c:f>
              <c:strCache>
                <c:ptCount val="1"/>
                <c:pt idx="0">
                  <c:v>Дял потребители на канализация спрямо на водоснабдяване</c:v>
                </c:pt>
              </c:strCache>
            </c:strRef>
          </c:tx>
          <c:marker>
            <c:symbol val="none"/>
          </c:marker>
          <c:cat>
            <c:strRef>
              <c:f>'3.2. Покритие с ВКУ'!$C$4:$J$4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'3.2. Покритие с ВКУ'!$C$12:$J$12</c:f>
              <c:numCache>
                <c:formatCode>0.00%</c:formatCode>
                <c:ptCount val="8"/>
                <c:pt idx="0">
                  <c:v>0.61934963104899599</c:v>
                </c:pt>
                <c:pt idx="1">
                  <c:v>0.62989130568396823</c:v>
                </c:pt>
                <c:pt idx="2">
                  <c:v>0.62710485474468769</c:v>
                </c:pt>
                <c:pt idx="3">
                  <c:v>0.63669433650846874</c:v>
                </c:pt>
                <c:pt idx="4">
                  <c:v>0.63176865044203179</c:v>
                </c:pt>
                <c:pt idx="5">
                  <c:v>0.62727893141663582</c:v>
                </c:pt>
                <c:pt idx="6">
                  <c:v>0.65075490479471898</c:v>
                </c:pt>
                <c:pt idx="7">
                  <c:v>0.65045806901022152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425792"/>
        <c:axId val="111435776"/>
      </c:lineChart>
      <c:catAx>
        <c:axId val="1114257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bg-BG"/>
          </a:p>
        </c:txPr>
        <c:crossAx val="111435776"/>
        <c:crosses val="autoZero"/>
        <c:auto val="1"/>
        <c:lblAlgn val="ctr"/>
        <c:lblOffset val="100"/>
        <c:noMultiLvlLbl val="0"/>
      </c:catAx>
      <c:valAx>
        <c:axId val="11143577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11425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076377952755908"/>
          <c:y val="0.12423228346456693"/>
          <c:w val="0.28256955380577425"/>
          <c:h val="0.71912802566345868"/>
        </c:manualLayout>
      </c:layout>
      <c:overlay val="0"/>
      <c:txPr>
        <a:bodyPr/>
        <a:lstStyle/>
        <a:p>
          <a:pPr>
            <a:defRPr sz="700"/>
          </a:pPr>
          <a:endParaRPr lang="bg-BG"/>
        </a:p>
      </c:txPr>
    </c:legend>
    <c:plotVisOnly val="1"/>
    <c:dispBlanksAs val="gap"/>
    <c:showDLblsOverMax val="0"/>
  </c:chart>
  <c:txPr>
    <a:bodyPr/>
    <a:lstStyle/>
    <a:p>
      <a:pPr>
        <a:defRPr sz="800"/>
      </a:pPr>
      <a:endParaRPr lang="bg-BG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002405949256337E-2"/>
          <c:y val="5.9690966048598762E-2"/>
          <c:w val="0.84168219597550309"/>
          <c:h val="0.8056227245787824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'ПК групи'!$P$55</c:f>
              <c:strCache>
                <c:ptCount val="1"/>
                <c:pt idx="0">
                  <c:v>Потребление на електроенергия (кВтч/м3)</c:v>
                </c:pt>
              </c:strCache>
            </c:strRef>
          </c:tx>
          <c:spPr>
            <a:gradFill flip="none" rotWithShape="1"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1"/>
              <a:tileRect/>
            </a:gradFill>
          </c:spPr>
          <c:invertIfNegative val="0"/>
          <c:dLbls>
            <c:dLbl>
              <c:idx val="0"/>
              <c:layout>
                <c:manualLayout>
                  <c:x val="8.3333333333333332E-3"/>
                  <c:y val="-0.337962962962962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333333333333332E-3"/>
                  <c:y val="-0.319444444444444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666666666666666E-2"/>
                  <c:y val="-0.273148148148148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'ПК групи'!$Q$54:$S$54</c:f>
              <c:numCache>
                <c:formatCode>General</c:formatCode>
                <c:ptCount val="3"/>
                <c:pt idx="0">
                  <c:v>2015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'ПК групи'!$Q$55:$S$55</c:f>
              <c:numCache>
                <c:formatCode>0.00</c:formatCode>
                <c:ptCount val="3"/>
                <c:pt idx="0">
                  <c:v>0.54656460673961837</c:v>
                </c:pt>
                <c:pt idx="1">
                  <c:v>0.52190731318487249</c:v>
                </c:pt>
                <c:pt idx="2" formatCode="General">
                  <c:v>0.45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120151040"/>
        <c:axId val="120161024"/>
        <c:axId val="0"/>
      </c:bar3DChart>
      <c:catAx>
        <c:axId val="120151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0161024"/>
        <c:crosses val="autoZero"/>
        <c:auto val="1"/>
        <c:lblAlgn val="ctr"/>
        <c:lblOffset val="100"/>
        <c:noMultiLvlLbl val="0"/>
      </c:catAx>
      <c:valAx>
        <c:axId val="12016102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120151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1801793525809279"/>
          <c:y val="6.6304715942765199E-2"/>
          <c:w val="0.28753762029746283"/>
          <c:h val="0.13620777241554483"/>
        </c:manualLayout>
      </c:layout>
      <c:overlay val="0"/>
      <c:txPr>
        <a:bodyPr/>
        <a:lstStyle/>
        <a:p>
          <a:pPr>
            <a:defRPr sz="800" b="1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bg-BG" sz="1200"/>
              <a:t>Аварии във</a:t>
            </a:r>
            <a:r>
              <a:rPr lang="bg-BG" sz="1200" baseline="0"/>
              <a:t> водоснабдителната система</a:t>
            </a:r>
            <a:endParaRPr lang="en-US" sz="1200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9.448741701404971E-2"/>
          <c:y val="5.1400554097404488E-2"/>
          <c:w val="0.62728944727497293"/>
          <c:h val="0.84120005832604261"/>
        </c:manualLayout>
      </c:layout>
      <c:lineChart>
        <c:grouping val="standard"/>
        <c:varyColors val="0"/>
        <c:ser>
          <c:idx val="0"/>
          <c:order val="0"/>
          <c:tx>
            <c:strRef>
              <c:f>'3.5_3.6_Aварии'!$C$14</c:f>
              <c:strCache>
                <c:ptCount val="1"/>
                <c:pt idx="0">
                  <c:v>Съотношение на аварии по довеждащите водопроводи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strRef>
              <c:f>'3.5_3.6_Aварии'!$D$3:$K$3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'3.5_3.6_Aварии'!$D$14:$K$14</c:f>
              <c:numCache>
                <c:formatCode>0.000</c:formatCode>
                <c:ptCount val="8"/>
                <c:pt idx="0">
                  <c:v>0.58162920618422764</c:v>
                </c:pt>
                <c:pt idx="1">
                  <c:v>0.53708855091546237</c:v>
                </c:pt>
                <c:pt idx="2">
                  <c:v>0.59093784056243837</c:v>
                </c:pt>
                <c:pt idx="3">
                  <c:v>0.64178939268892576</c:v>
                </c:pt>
                <c:pt idx="4">
                  <c:v>0.5984298646385533</c:v>
                </c:pt>
                <c:pt idx="5">
                  <c:v>0.51588351901268903</c:v>
                </c:pt>
                <c:pt idx="6">
                  <c:v>0.52736725245351646</c:v>
                </c:pt>
                <c:pt idx="7">
                  <c:v>0.49834006712477147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'3.5_3.6_Aварии'!$C$15</c:f>
              <c:strCache>
                <c:ptCount val="1"/>
                <c:pt idx="0">
                  <c:v>Съотношение на аварии по разпределителните водопроводи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'3.5_3.6_Aварии'!$D$3:$K$3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'3.5_3.6_Aварии'!$D$15:$K$15</c:f>
              <c:numCache>
                <c:formatCode>0.000</c:formatCode>
                <c:ptCount val="8"/>
                <c:pt idx="0">
                  <c:v>1.2898560239031547</c:v>
                </c:pt>
                <c:pt idx="1">
                  <c:v>1.182481362831904</c:v>
                </c:pt>
                <c:pt idx="2">
                  <c:v>1.2095804477557366</c:v>
                </c:pt>
                <c:pt idx="3">
                  <c:v>1.2898539454414466</c:v>
                </c:pt>
                <c:pt idx="4">
                  <c:v>1.2281641221800479</c:v>
                </c:pt>
                <c:pt idx="5">
                  <c:v>1.087907431400627</c:v>
                </c:pt>
                <c:pt idx="6">
                  <c:v>1.1282271384869096</c:v>
                </c:pt>
                <c:pt idx="7">
                  <c:v>0.99963419817201549</c:v>
                </c:pt>
              </c:numCache>
            </c:numRef>
          </c:val>
          <c:smooth val="0"/>
        </c:ser>
        <c:ser>
          <c:idx val="5"/>
          <c:order val="2"/>
          <c:tx>
            <c:strRef>
              <c:f>'3.5_3.6_Aварии'!$C$19</c:f>
              <c:strCache>
                <c:ptCount val="1"/>
                <c:pt idx="0">
                  <c:v>Общо съотношение на аварии по довеждащи и разпределителни водопроводи</c:v>
                </c:pt>
              </c:strCache>
            </c:strRef>
          </c:tx>
          <c:spPr>
            <a:ln w="44450" cmpd="dbl">
              <a:solidFill>
                <a:schemeClr val="tx1"/>
              </a:solidFill>
              <a:prstDash val="lgDash"/>
            </a:ln>
            <a:effectLst>
              <a:outerShdw blurRad="50800" dist="50800" dir="5400000" algn="ctr" rotWithShape="0">
                <a:schemeClr val="tx2"/>
              </a:outerShdw>
            </a:effectLst>
          </c:spPr>
          <c:marker>
            <c:symbol val="none"/>
          </c:marker>
          <c:cat>
            <c:strRef>
              <c:f>'3.5_3.6_Aварии'!$D$3:$K$3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'3.5_3.6_Aварии'!$D$19:$K$19</c:f>
              <c:numCache>
                <c:formatCode>0.000</c:formatCode>
                <c:ptCount val="8"/>
                <c:pt idx="0">
                  <c:v>1.0502323833617433</c:v>
                </c:pt>
                <c:pt idx="1">
                  <c:v>0.9625948101484898</c:v>
                </c:pt>
                <c:pt idx="2">
                  <c:v>0.99860486673381132</c:v>
                </c:pt>
                <c:pt idx="3">
                  <c:v>1.0690178650668229</c:v>
                </c:pt>
                <c:pt idx="4">
                  <c:v>1.0130389306502778</c:v>
                </c:pt>
                <c:pt idx="5">
                  <c:v>0.89222579342323449</c:v>
                </c:pt>
                <c:pt idx="6">
                  <c:v>0.923516855726212</c:v>
                </c:pt>
                <c:pt idx="7">
                  <c:v>0.82882913967462213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'3.5_3.6_Aварии'!$C$16</c:f>
              <c:strCache>
                <c:ptCount val="1"/>
                <c:pt idx="0">
                  <c:v>Съотношение на аварии на СВО</c:v>
                </c:pt>
              </c:strCache>
            </c:strRef>
          </c:tx>
          <c:spPr>
            <a:ln cmpd="thickThin">
              <a:solidFill>
                <a:schemeClr val="accent5"/>
              </a:solidFill>
            </a:ln>
          </c:spPr>
          <c:marker>
            <c:symbol val="none"/>
          </c:marker>
          <c:cat>
            <c:strRef>
              <c:f>'3.5_3.6_Aварии'!$D$3:$K$3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'3.5_3.6_Aварии'!$D$16:$K$16</c:f>
              <c:numCache>
                <c:formatCode>0.000</c:formatCode>
                <c:ptCount val="8"/>
                <c:pt idx="0">
                  <c:v>4.0049093848255113E-2</c:v>
                </c:pt>
                <c:pt idx="1">
                  <c:v>1.7947599432201668E-2</c:v>
                </c:pt>
                <c:pt idx="2">
                  <c:v>1.8186669950941151E-2</c:v>
                </c:pt>
                <c:pt idx="3">
                  <c:v>1.977083563022047E-2</c:v>
                </c:pt>
                <c:pt idx="4">
                  <c:v>1.7985772489943441E-2</c:v>
                </c:pt>
                <c:pt idx="5">
                  <c:v>1.6417037510274093E-2</c:v>
                </c:pt>
                <c:pt idx="6">
                  <c:v>1.6247249747489041E-2</c:v>
                </c:pt>
                <c:pt idx="7">
                  <c:v>1.5341885625103991E-2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'3.5_3.6_Aварии'!$C$17</c:f>
              <c:strCache>
                <c:ptCount val="1"/>
                <c:pt idx="0">
                  <c:v>Съотношение на аварии на ВПС</c:v>
                </c:pt>
              </c:strCache>
            </c:strRef>
          </c:tx>
          <c:spPr>
            <a:ln cmpd="dbl"/>
          </c:spPr>
          <c:marker>
            <c:symbol val="none"/>
          </c:marker>
          <c:cat>
            <c:strRef>
              <c:f>'3.5_3.6_Aварии'!$D$3:$K$3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'3.5_3.6_Aварии'!$D$17:$K$17</c:f>
              <c:numCache>
                <c:formatCode>0.000</c:formatCode>
                <c:ptCount val="8"/>
                <c:pt idx="0">
                  <c:v>1.587305447470817</c:v>
                </c:pt>
                <c:pt idx="1">
                  <c:v>1.5080160320641283</c:v>
                </c:pt>
                <c:pt idx="2">
                  <c:v>1.5083603020496223</c:v>
                </c:pt>
                <c:pt idx="3">
                  <c:v>1.5998376623376624</c:v>
                </c:pt>
                <c:pt idx="4">
                  <c:v>1.4917491749174918</c:v>
                </c:pt>
                <c:pt idx="5">
                  <c:v>1.4140730717185386</c:v>
                </c:pt>
                <c:pt idx="6">
                  <c:v>1.3681948424068768</c:v>
                </c:pt>
                <c:pt idx="7">
                  <c:v>1.0167597765363128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459328"/>
        <c:axId val="111473408"/>
      </c:lineChart>
      <c:catAx>
        <c:axId val="1114593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bg-BG"/>
          </a:p>
        </c:txPr>
        <c:crossAx val="111473408"/>
        <c:crosses val="autoZero"/>
        <c:auto val="1"/>
        <c:lblAlgn val="ctr"/>
        <c:lblOffset val="100"/>
        <c:noMultiLvlLbl val="0"/>
      </c:catAx>
      <c:valAx>
        <c:axId val="111473408"/>
        <c:scaling>
          <c:orientation val="minMax"/>
        </c:scaling>
        <c:delete val="0"/>
        <c:axPos val="l"/>
        <c:majorGridlines/>
        <c:numFmt formatCode="0.000" sourceLinked="1"/>
        <c:majorTickMark val="out"/>
        <c:minorTickMark val="none"/>
        <c:tickLblPos val="nextTo"/>
        <c:crossAx val="111459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764705882352942"/>
          <c:y val="0.13732137649460485"/>
          <c:w val="0.25179732129072102"/>
          <c:h val="0.83183872849227181"/>
        </c:manualLayout>
      </c:layout>
      <c:overlay val="0"/>
      <c:txPr>
        <a:bodyPr/>
        <a:lstStyle/>
        <a:p>
          <a:pPr>
            <a:defRPr sz="700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100"/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0.10447391427648983"/>
          <c:y val="0.22188604414035004"/>
          <c:w val="0.63814110025843418"/>
          <c:h val="0.63689484688845388"/>
        </c:manualLayout>
      </c:layout>
      <c:lineChart>
        <c:grouping val="standard"/>
        <c:varyColors val="0"/>
        <c:ser>
          <c:idx val="0"/>
          <c:order val="0"/>
          <c:tx>
            <c:strRef>
              <c:f>'3.5_3.6_Aварии'!$C$77</c:f>
              <c:strCache>
                <c:ptCount val="1"/>
                <c:pt idx="0">
                  <c:v>Съотношение на брой аварии на канализационната мрежа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strRef>
              <c:f>'3.5_3.6_Aварии'!$D$69:$K$69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'3.5_3.6_Aварии'!$D$77:$K$77</c:f>
              <c:numCache>
                <c:formatCode>0.000</c:formatCode>
                <c:ptCount val="8"/>
                <c:pt idx="0">
                  <c:v>1.2357466504501482</c:v>
                </c:pt>
                <c:pt idx="1">
                  <c:v>1.2762791633275423</c:v>
                </c:pt>
                <c:pt idx="2">
                  <c:v>1.3098784692245637</c:v>
                </c:pt>
                <c:pt idx="3">
                  <c:v>1.2914901056389243</c:v>
                </c:pt>
                <c:pt idx="4">
                  <c:v>1.3809274108016079</c:v>
                </c:pt>
                <c:pt idx="5">
                  <c:v>1.4495453548170352</c:v>
                </c:pt>
                <c:pt idx="6">
                  <c:v>1.2355946890956742</c:v>
                </c:pt>
                <c:pt idx="7">
                  <c:v>1.2140778004438293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009408"/>
        <c:axId val="113010944"/>
      </c:lineChart>
      <c:catAx>
        <c:axId val="1130094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bg-BG"/>
          </a:p>
        </c:txPr>
        <c:crossAx val="113010944"/>
        <c:crosses val="autoZero"/>
        <c:auto val="1"/>
        <c:lblAlgn val="ctr"/>
        <c:lblOffset val="100"/>
        <c:noMultiLvlLbl val="0"/>
      </c:catAx>
      <c:valAx>
        <c:axId val="113010944"/>
        <c:scaling>
          <c:orientation val="minMax"/>
        </c:scaling>
        <c:delete val="0"/>
        <c:axPos val="l"/>
        <c:majorGridlines/>
        <c:numFmt formatCode="0.000" sourceLinked="1"/>
        <c:majorTickMark val="out"/>
        <c:minorTickMark val="none"/>
        <c:tickLblPos val="nextTo"/>
        <c:crossAx val="113009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55540203473994"/>
          <c:y val="0.32633941666879412"/>
          <c:w val="0.20318443189391033"/>
          <c:h val="0.32369833172422885"/>
        </c:manualLayout>
      </c:layout>
      <c:overlay val="0"/>
      <c:txPr>
        <a:bodyPr/>
        <a:lstStyle/>
        <a:p>
          <a:pPr>
            <a:defRPr sz="700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/>
            </a:pPr>
            <a:r>
              <a:rPr lang="en-US" sz="1100"/>
              <a:t>Ka</a:t>
            </a:r>
            <a:r>
              <a:rPr lang="bg-BG" sz="1100"/>
              <a:t>чество</a:t>
            </a:r>
            <a:r>
              <a:rPr lang="bg-BG" sz="1100" baseline="0"/>
              <a:t> на питейните води</a:t>
            </a:r>
            <a:endParaRPr lang="en-US" sz="1100"/>
          </a:p>
        </c:rich>
      </c:tx>
      <c:layout>
        <c:manualLayout>
          <c:xMode val="edge"/>
          <c:yMode val="edge"/>
          <c:x val="0.55379855643044618"/>
          <c:y val="2.7777777777777776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9.9892603588485868E-2"/>
          <c:y val="5.1400554097404488E-2"/>
          <c:w val="0.67993253302353596"/>
          <c:h val="0.84979512977544469"/>
        </c:manualLayout>
      </c:layout>
      <c:lineChart>
        <c:grouping val="standard"/>
        <c:varyColors val="0"/>
        <c:ser>
          <c:idx val="0"/>
          <c:order val="0"/>
          <c:tx>
            <c:strRef>
              <c:f>'3.3._3.4 Качество ПиОВ'!$B$7</c:f>
              <c:strCache>
                <c:ptCount val="1"/>
                <c:pt idx="0">
                  <c:v>Съответствие по физико-химични и радиологични показатели</c:v>
                </c:pt>
              </c:strCache>
            </c:strRef>
          </c:tx>
          <c:marker>
            <c:symbol val="none"/>
          </c:marker>
          <c:cat>
            <c:strRef>
              <c:f>'3.3._3.4 Качество ПиОВ'!$C$4:$J$4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'3.3._3.4 Качество ПиОВ'!$C$7:$J$7</c:f>
              <c:numCache>
                <c:formatCode>0.00%</c:formatCode>
                <c:ptCount val="8"/>
                <c:pt idx="0">
                  <c:v>0.95598360826243423</c:v>
                </c:pt>
                <c:pt idx="1">
                  <c:v>0.94875529908304856</c:v>
                </c:pt>
                <c:pt idx="2">
                  <c:v>0.95967439195463611</c:v>
                </c:pt>
                <c:pt idx="3">
                  <c:v>0.95287217669814073</c:v>
                </c:pt>
                <c:pt idx="4">
                  <c:v>0.96199982294617559</c:v>
                </c:pt>
                <c:pt idx="5">
                  <c:v>0.94737612416457839</c:v>
                </c:pt>
                <c:pt idx="6">
                  <c:v>0.93794888043937474</c:v>
                </c:pt>
                <c:pt idx="7">
                  <c:v>0.95252270444799259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'3.3._3.4 Качество ПиОВ'!$B$10</c:f>
              <c:strCache>
                <c:ptCount val="1"/>
                <c:pt idx="0">
                  <c:v>Съответствие по микробиологични показатели</c:v>
                </c:pt>
              </c:strCache>
            </c:strRef>
          </c:tx>
          <c:marker>
            <c:symbol val="none"/>
          </c:marker>
          <c:cat>
            <c:strRef>
              <c:f>'3.3._3.4 Качество ПиОВ'!$C$4:$J$4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'3.3._3.4 Качество ПиОВ'!$C$10:$J$10</c:f>
              <c:numCache>
                <c:formatCode>0.00%</c:formatCode>
                <c:ptCount val="8"/>
                <c:pt idx="0">
                  <c:v>0.95333981756525854</c:v>
                </c:pt>
                <c:pt idx="1">
                  <c:v>0.93447030388615815</c:v>
                </c:pt>
                <c:pt idx="2">
                  <c:v>0.97266615930999489</c:v>
                </c:pt>
                <c:pt idx="3">
                  <c:v>0.96182090279469601</c:v>
                </c:pt>
                <c:pt idx="4">
                  <c:v>0.96859570142317741</c:v>
                </c:pt>
                <c:pt idx="5">
                  <c:v>0.96286210943776918</c:v>
                </c:pt>
                <c:pt idx="6">
                  <c:v>0.96649818288149048</c:v>
                </c:pt>
                <c:pt idx="7">
                  <c:v>0.96874166126634387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042176"/>
        <c:axId val="113043712"/>
      </c:lineChart>
      <c:catAx>
        <c:axId val="113042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bg-BG"/>
          </a:p>
        </c:txPr>
        <c:crossAx val="113043712"/>
        <c:crosses val="autoZero"/>
        <c:auto val="1"/>
        <c:lblAlgn val="ctr"/>
        <c:lblOffset val="100"/>
        <c:noMultiLvlLbl val="0"/>
      </c:catAx>
      <c:valAx>
        <c:axId val="113043712"/>
        <c:scaling>
          <c:orientation val="minMax"/>
          <c:min val="0.93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bg-BG"/>
          </a:p>
        </c:txPr>
        <c:crossAx val="113042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30096811669033"/>
          <c:y val="0.33795384951881013"/>
          <c:w val="0.18032373822124692"/>
          <c:h val="0.42594415281423154"/>
        </c:manualLayout>
      </c:layout>
      <c:overlay val="0"/>
      <c:txPr>
        <a:bodyPr/>
        <a:lstStyle/>
        <a:p>
          <a:pPr>
            <a:defRPr sz="700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000"/>
          </a:pPr>
          <a:endParaRPr lang="bg-BG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694685039370079"/>
          <c:y val="0.19480351414406533"/>
          <c:w val="0.74088951512639856"/>
          <c:h val="0.6892166083406240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'3.8. Количества'!$C$6</c:f>
              <c:strCache>
                <c:ptCount val="1"/>
                <c:pt idx="0">
                  <c:v>Неносеща приходи вода, Q9, %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800" b="1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'3.8. Количества'!$D$2:$K$2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'3.8. Количества'!$D$6:$K$6</c:f>
              <c:numCache>
                <c:formatCode>0.00%</c:formatCode>
                <c:ptCount val="8"/>
                <c:pt idx="0">
                  <c:v>0.61845684477175855</c:v>
                </c:pt>
                <c:pt idx="1">
                  <c:v>0.61956859743883597</c:v>
                </c:pt>
                <c:pt idx="2">
                  <c:v>0.61104841353715256</c:v>
                </c:pt>
                <c:pt idx="3">
                  <c:v>0.60841037093689854</c:v>
                </c:pt>
                <c:pt idx="4">
                  <c:v>0.61508390745249386</c:v>
                </c:pt>
                <c:pt idx="5">
                  <c:v>0.61195952497786865</c:v>
                </c:pt>
                <c:pt idx="6">
                  <c:v>0.60317374188741879</c:v>
                </c:pt>
                <c:pt idx="7">
                  <c:v>0.60677077798571932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331200"/>
        <c:axId val="113353472"/>
        <c:axId val="0"/>
      </c:bar3DChart>
      <c:catAx>
        <c:axId val="1133312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bg-BG"/>
          </a:p>
        </c:txPr>
        <c:crossAx val="113353472"/>
        <c:crosses val="autoZero"/>
        <c:auto val="1"/>
        <c:lblAlgn val="ctr"/>
        <c:lblOffset val="100"/>
        <c:noMultiLvlLbl val="0"/>
      </c:catAx>
      <c:valAx>
        <c:axId val="113353472"/>
        <c:scaling>
          <c:orientation val="minMax"/>
          <c:max val="0.62000000000000011"/>
          <c:min val="0.5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bg-BG"/>
          </a:p>
        </c:txPr>
        <c:crossAx val="113331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66374361099599"/>
          <c:y val="0.38357345761500133"/>
          <c:w val="0.12669595247962426"/>
          <c:h val="0.35980800407372288"/>
        </c:manualLayout>
      </c:layout>
      <c:overlay val="0"/>
      <c:txPr>
        <a:bodyPr/>
        <a:lstStyle/>
        <a:p>
          <a:pPr>
            <a:defRPr sz="700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bg-BG" sz="1000"/>
              <a:t>Неносеща приходи вода</a:t>
            </a:r>
            <a:endParaRPr lang="en-US" sz="1000"/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08573928258967"/>
          <c:y val="0.12338109094866392"/>
          <c:w val="0.60455730533683294"/>
          <c:h val="0.7704115985609623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'3.8. Количества'!$C$7</c:f>
              <c:strCache>
                <c:ptCount val="1"/>
                <c:pt idx="0">
                  <c:v>Неносеща приходи вода, Q9, м3/км/д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 b="1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'3.8. Количества'!$D$2:$K$2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'3.8. Количества'!$D$7:$K$7</c:f>
              <c:numCache>
                <c:formatCode>0.00</c:formatCode>
                <c:ptCount val="8"/>
                <c:pt idx="0">
                  <c:v>23.161531273329331</c:v>
                </c:pt>
                <c:pt idx="1">
                  <c:v>22.539102796376724</c:v>
                </c:pt>
                <c:pt idx="2">
                  <c:v>21.716862856078524</c:v>
                </c:pt>
                <c:pt idx="3">
                  <c:v>21.507947960704289</c:v>
                </c:pt>
                <c:pt idx="4">
                  <c:v>21.134099992141369</c:v>
                </c:pt>
                <c:pt idx="5">
                  <c:v>19.979068111624116</c:v>
                </c:pt>
                <c:pt idx="6">
                  <c:v>19.901720224622803</c:v>
                </c:pt>
                <c:pt idx="7">
                  <c:v>20.255754353875346</c:v>
                </c:pt>
              </c:numCache>
            </c:numRef>
          </c:val>
        </c:ser>
        <c:ser>
          <c:idx val="1"/>
          <c:order val="1"/>
          <c:tx>
            <c:strRef>
              <c:f>'3.8. Количества'!$C$8</c:f>
              <c:strCache>
                <c:ptCount val="1"/>
                <c:pt idx="0">
                  <c:v>Неносеща приходи вода, Q9, м3/СВО/д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 b="1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'3.8. Количества'!$D$2:$K$2</c:f>
              <c:strCache>
                <c:ptCount val="8"/>
                <c:pt idx="0">
                  <c:v>2009 г.</c:v>
                </c:pt>
                <c:pt idx="1">
                  <c:v>2010 г.</c:v>
                </c:pt>
                <c:pt idx="2">
                  <c:v>2011 г.</c:v>
                </c:pt>
                <c:pt idx="3">
                  <c:v>2012 г.</c:v>
                </c:pt>
                <c:pt idx="4">
                  <c:v>2013 г.</c:v>
                </c:pt>
                <c:pt idx="5">
                  <c:v>2014 г.</c:v>
                </c:pt>
                <c:pt idx="6">
                  <c:v>2015 г.</c:v>
                </c:pt>
                <c:pt idx="7">
                  <c:v>2016 г.</c:v>
                </c:pt>
              </c:strCache>
            </c:strRef>
          </c:cat>
          <c:val>
            <c:numRef>
              <c:f>'3.8. Количества'!$D$8:$K$8</c:f>
              <c:numCache>
                <c:formatCode>0.00</c:formatCode>
                <c:ptCount val="8"/>
                <c:pt idx="0">
                  <c:v>0.80004648363837694</c:v>
                </c:pt>
                <c:pt idx="1">
                  <c:v>0.75351447190713028</c:v>
                </c:pt>
                <c:pt idx="2">
                  <c:v>0.71562776539001038</c:v>
                </c:pt>
                <c:pt idx="3">
                  <c:v>0.71520681846624723</c:v>
                </c:pt>
                <c:pt idx="4">
                  <c:v>0.7058486946916297</c:v>
                </c:pt>
                <c:pt idx="5">
                  <c:v>0.66052749001126321</c:v>
                </c:pt>
                <c:pt idx="6">
                  <c:v>0.66651065223277584</c:v>
                </c:pt>
                <c:pt idx="7">
                  <c:v>0.67745957927275868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4760320"/>
        <c:axId val="114762112"/>
        <c:axId val="0"/>
      </c:bar3DChart>
      <c:catAx>
        <c:axId val="1147603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bg-BG"/>
          </a:p>
        </c:txPr>
        <c:crossAx val="114762112"/>
        <c:crosses val="autoZero"/>
        <c:auto val="1"/>
        <c:lblAlgn val="ctr"/>
        <c:lblOffset val="100"/>
        <c:noMultiLvlLbl val="0"/>
      </c:catAx>
      <c:valAx>
        <c:axId val="114762112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bg-BG"/>
          </a:p>
        </c:txPr>
        <c:crossAx val="1147603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942082239720035"/>
          <c:y val="0.39259276815796967"/>
          <c:w val="0.19391251093613299"/>
          <c:h val="0.34876190177922567"/>
        </c:manualLayout>
      </c:layout>
      <c:overlay val="0"/>
      <c:txPr>
        <a:bodyPr/>
        <a:lstStyle/>
        <a:p>
          <a:pPr>
            <a:defRPr sz="700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811610777367348E-2"/>
          <c:y val="5.1400554097404488E-2"/>
          <c:w val="0.64874375651222727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'ПК групи'!$P$3</c:f>
              <c:strCache>
                <c:ptCount val="1"/>
                <c:pt idx="0">
                  <c:v>Неносеща приходи вода (м3/км/д)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</c:spPr>
          <c:invertIfNegative val="0"/>
          <c:dLbls>
            <c:dLbl>
              <c:idx val="0"/>
              <c:layout>
                <c:manualLayout>
                  <c:x val="2.777777777777803E-3"/>
                  <c:y val="0.129629629629629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0925337632079971E-17"/>
                  <c:y val="0.101851851851851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0.106481481481481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'ПК групи'!$Q$2:$S$2</c:f>
              <c:numCache>
                <c:formatCode>General</c:formatCode>
                <c:ptCount val="3"/>
                <c:pt idx="0">
                  <c:v>2015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'ПК групи'!$Q$3:$S$3</c:f>
              <c:numCache>
                <c:formatCode>0.00</c:formatCode>
                <c:ptCount val="3"/>
                <c:pt idx="0">
                  <c:v>20.460636091189958</c:v>
                </c:pt>
                <c:pt idx="1">
                  <c:v>17.881549728626553</c:v>
                </c:pt>
                <c:pt idx="2" formatCode="General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807552"/>
        <c:axId val="114809088"/>
      </c:barChart>
      <c:lineChart>
        <c:grouping val="stacked"/>
        <c:varyColors val="0"/>
        <c:ser>
          <c:idx val="1"/>
          <c:order val="1"/>
          <c:tx>
            <c:strRef>
              <c:f>'ПК групи'!$P$4</c:f>
              <c:strCache>
                <c:ptCount val="1"/>
                <c:pt idx="0">
                  <c:v>Неносеща приходи вода (%)</c:v>
                </c:pt>
              </c:strCache>
            </c:strRef>
          </c:tx>
          <c:dLbls>
            <c:dLbl>
              <c:idx val="0"/>
              <c:layout>
                <c:manualLayout>
                  <c:x val="-2.7777777777777779E-3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'ПК групи'!$Q$2:$S$2</c:f>
              <c:numCache>
                <c:formatCode>General</c:formatCode>
                <c:ptCount val="3"/>
                <c:pt idx="0">
                  <c:v>2015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'ПК групи'!$Q$4:$S$4</c:f>
              <c:numCache>
                <c:formatCode>0.00%</c:formatCode>
                <c:ptCount val="3"/>
                <c:pt idx="0">
                  <c:v>0.60456521958776099</c:v>
                </c:pt>
                <c:pt idx="1">
                  <c:v>0.57194478805601223</c:v>
                </c:pt>
                <c:pt idx="2" formatCode="0%">
                  <c:v>0.49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809536"/>
        <c:axId val="119808000"/>
      </c:lineChart>
      <c:catAx>
        <c:axId val="114807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bg-BG"/>
          </a:p>
        </c:txPr>
        <c:crossAx val="114809088"/>
        <c:crosses val="autoZero"/>
        <c:auto val="1"/>
        <c:lblAlgn val="ctr"/>
        <c:lblOffset val="100"/>
        <c:noMultiLvlLbl val="0"/>
      </c:catAx>
      <c:valAx>
        <c:axId val="114809088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114807552"/>
        <c:crosses val="autoZero"/>
        <c:crossBetween val="between"/>
      </c:valAx>
      <c:valAx>
        <c:axId val="119808000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bg-BG"/>
          </a:p>
        </c:txPr>
        <c:crossAx val="119809536"/>
        <c:crosses val="max"/>
        <c:crossBetween val="between"/>
      </c:valAx>
      <c:catAx>
        <c:axId val="119809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980800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81324883863534814"/>
          <c:y val="5.7095727617381173E-2"/>
          <c:w val="0.18675110569986103"/>
          <c:h val="0.60803076698745984"/>
        </c:manualLayout>
      </c:layout>
      <c:overlay val="0"/>
      <c:txPr>
        <a:bodyPr/>
        <a:lstStyle/>
        <a:p>
          <a:pPr>
            <a:defRPr sz="700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16907261592301"/>
          <c:y val="5.1400554097404488E-2"/>
          <c:w val="0.84357692130588946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'ПК групи'!$P$21</c:f>
              <c:strCache>
                <c:ptCount val="1"/>
                <c:pt idx="0">
                  <c:v>Аварии на водопроводната мрежа (бр/100км/год)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'ПК групи'!$Q$20:$S$20</c:f>
              <c:numCache>
                <c:formatCode>General</c:formatCode>
                <c:ptCount val="3"/>
                <c:pt idx="0">
                  <c:v>2015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'ПК групи'!$Q$21:$S$21</c:f>
              <c:numCache>
                <c:formatCode>0.00</c:formatCode>
                <c:ptCount val="3"/>
                <c:pt idx="0">
                  <c:v>119.76501209592595</c:v>
                </c:pt>
                <c:pt idx="1">
                  <c:v>99.226787324883702</c:v>
                </c:pt>
                <c:pt idx="2" formatCode="General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825920"/>
        <c:axId val="119827456"/>
      </c:barChart>
      <c:catAx>
        <c:axId val="119825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bg-BG"/>
          </a:p>
        </c:txPr>
        <c:crossAx val="119827456"/>
        <c:crosses val="autoZero"/>
        <c:auto val="1"/>
        <c:lblAlgn val="ctr"/>
        <c:lblOffset val="100"/>
        <c:noMultiLvlLbl val="0"/>
      </c:catAx>
      <c:valAx>
        <c:axId val="119827456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bg-BG"/>
          </a:p>
        </c:txPr>
        <c:crossAx val="11982592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800" b="1" i="0"/>
            </a:pPr>
            <a:endParaRPr lang="bg-BG"/>
          </a:p>
        </c:txPr>
      </c:legendEntry>
      <c:layout>
        <c:manualLayout>
          <c:xMode val="edge"/>
          <c:yMode val="edge"/>
          <c:x val="0.62790394621724921"/>
          <c:y val="3.4789230891593095E-2"/>
          <c:w val="0.23882764654418198"/>
          <c:h val="0.39043817439486733"/>
        </c:manualLayout>
      </c:layout>
      <c:overlay val="0"/>
      <c:txPr>
        <a:bodyPr/>
        <a:lstStyle/>
        <a:p>
          <a:pPr>
            <a:defRPr sz="800"/>
          </a:pPr>
          <a:endParaRPr lang="bg-BG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694685039370079"/>
          <c:y val="5.6073331742623078E-2"/>
          <c:w val="0.85730446194225718"/>
          <c:h val="0.8174031655134017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'ПК групи'!$P$36</c:f>
              <c:strCache>
                <c:ptCount val="1"/>
                <c:pt idx="0">
                  <c:v>Събираемост</c:v>
                </c:pt>
              </c:strCache>
            </c:strRef>
          </c:tx>
          <c:spPr>
            <a:gradFill>
              <a:gsLst>
                <a:gs pos="0">
                  <a:srgbClr val="FC9FCB"/>
                </a:gs>
                <a:gs pos="13000">
                  <a:srgbClr val="F8B049"/>
                </a:gs>
                <a:gs pos="21001">
                  <a:srgbClr val="F8B049"/>
                </a:gs>
                <a:gs pos="63000">
                  <a:srgbClr val="FEE7F2"/>
                </a:gs>
                <a:gs pos="67000">
                  <a:srgbClr val="F952A0"/>
                </a:gs>
                <a:gs pos="69000">
                  <a:srgbClr val="C50849"/>
                </a:gs>
                <a:gs pos="82001">
                  <a:srgbClr val="B43E85"/>
                </a:gs>
                <a:gs pos="100000">
                  <a:srgbClr val="F8B049"/>
                </a:gs>
              </a:gsLst>
              <a:lin ang="5400000" scaled="0"/>
            </a:gradFill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'ПК групи'!$Q$35:$S$35</c:f>
              <c:numCache>
                <c:formatCode>General</c:formatCode>
                <c:ptCount val="3"/>
                <c:pt idx="0">
                  <c:v>2015</c:v>
                </c:pt>
                <c:pt idx="1">
                  <c:v>2021</c:v>
                </c:pt>
                <c:pt idx="2">
                  <c:v>2026</c:v>
                </c:pt>
              </c:numCache>
            </c:numRef>
          </c:cat>
          <c:val>
            <c:numRef>
              <c:f>'ПК групи'!$Q$36:$S$36</c:f>
              <c:numCache>
                <c:formatCode>0.00%</c:formatCode>
                <c:ptCount val="3"/>
                <c:pt idx="0">
                  <c:v>0.86522836719101814</c:v>
                </c:pt>
                <c:pt idx="1">
                  <c:v>0.89076670985330164</c:v>
                </c:pt>
                <c:pt idx="2" formatCode="0%">
                  <c:v>0.95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0136832"/>
        <c:axId val="120138368"/>
        <c:axId val="0"/>
      </c:bar3DChart>
      <c:catAx>
        <c:axId val="12013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0138368"/>
        <c:crosses val="autoZero"/>
        <c:auto val="1"/>
        <c:lblAlgn val="ctr"/>
        <c:lblOffset val="100"/>
        <c:noMultiLvlLbl val="0"/>
      </c:catAx>
      <c:valAx>
        <c:axId val="12013836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201368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3454308836395452"/>
          <c:y val="0.15635608048993876"/>
          <c:w val="0.38767913385826774"/>
          <c:h val="9.1327845382963499E-2"/>
        </c:manualLayout>
      </c:layout>
      <c:overlay val="0"/>
      <c:txPr>
        <a:bodyPr/>
        <a:lstStyle/>
        <a:p>
          <a:pPr>
            <a:defRPr b="1"/>
          </a:pPr>
          <a:endParaRPr lang="bg-BG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D9AEE-D79F-4BA6-A76D-7A234FBA6ADC}" type="datetimeFigureOut">
              <a:rPr lang="bg-BG" smtClean="0"/>
              <a:t>21.11.2017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0E7B5E-813D-42BD-9B94-C503B85D34B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75978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2D720-AE87-4B15-8FBF-28F8FF28E603}" type="datetime1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7FE1-1620-46DE-B4E7-ECDF7885D772}" type="datetime1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E83C2-943E-4772-9B41-7F874F469F66}" type="datetime1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1747-4EDA-4D79-A82D-41296DAC04E3}" type="datetime1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3C631-FFD0-4F12-AA68-6584F4940910}" type="datetime1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6747-4DF6-4C50-8D4A-26C593D86CF1}" type="datetime1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C982-BA75-4BFC-BE58-B2DB7BE114BA}" type="datetime1">
              <a:rPr lang="en-US" smtClean="0"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EEDB-D44B-4664-8171-2C361B8BEE56}" type="datetime1">
              <a:rPr lang="en-US" smtClean="0"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D6E6-E291-4DE7-B96F-5BEAC448050C}" type="datetime1">
              <a:rPr lang="en-US" smtClean="0"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B3E09-0CDA-485D-AF73-6AF68A887F9C}" type="datetime1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D2E49-BC58-4238-B526-4C7AD3C00188}" type="datetime1">
              <a:rPr lang="en-US" smtClean="0"/>
              <a:t>11/21/2017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4E4626B-A304-400C-8E20-E0799AD0F4B1}" type="datetime1">
              <a:rPr lang="en-US" smtClean="0"/>
              <a:t>11/21/2017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ker.b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14" y="1219200"/>
            <a:ext cx="7772400" cy="9906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chemeClr val="tx2"/>
                </a:solidFill>
              </a:rPr>
              <a:t>РЕГУЛАТОРЕН ПЕРИОД  2017-2021</a:t>
            </a:r>
            <a:endParaRPr lang="bg-BG" sz="3600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5638799"/>
            <a:ext cx="7919721" cy="962025"/>
          </a:xfrm>
        </p:spPr>
        <p:txBody>
          <a:bodyPr>
            <a:normAutofit/>
          </a:bodyPr>
          <a:lstStyle/>
          <a:p>
            <a:r>
              <a:rPr lang="ru-RU" sz="1400" i="1" dirty="0">
                <a:solidFill>
                  <a:schemeClr val="tx1"/>
                </a:solidFill>
              </a:rPr>
              <a:t>СЕДМА НАЦИОНАЛНА </a:t>
            </a:r>
            <a:r>
              <a:rPr lang="ru-RU" sz="1400" i="1" dirty="0" smtClean="0">
                <a:solidFill>
                  <a:schemeClr val="tx1"/>
                </a:solidFill>
              </a:rPr>
              <a:t>КОНФЕРЕНЦИЯ НА БАВ и КСБ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ОП „ОКОЛНА СРЕДА“ И ПРОГРАМАТА ЗА РАЗВИТИЕ НА СЕЛСКИТЕ РАЙОНИ В ПЕРИОДА 2014 – 2020 Г.</a:t>
            </a:r>
          </a:p>
          <a:p>
            <a:r>
              <a:rPr lang="ru-RU" sz="1400" i="1" dirty="0" smtClean="0">
                <a:solidFill>
                  <a:schemeClr val="tx1"/>
                </a:solidFill>
              </a:rPr>
              <a:t>21 </a:t>
            </a:r>
            <a:r>
              <a:rPr lang="ru-RU" sz="1400" i="1" dirty="0" err="1" smtClean="0">
                <a:solidFill>
                  <a:schemeClr val="tx1"/>
                </a:solidFill>
              </a:rPr>
              <a:t>ноември</a:t>
            </a:r>
            <a:r>
              <a:rPr lang="ru-RU" sz="1400" i="1" dirty="0" smtClean="0">
                <a:solidFill>
                  <a:schemeClr val="tx1"/>
                </a:solidFill>
              </a:rPr>
              <a:t> 2017 г., 9:30 ч. </a:t>
            </a:r>
            <a:r>
              <a:rPr lang="en-US" sz="1400" i="1" dirty="0" smtClean="0">
                <a:solidFill>
                  <a:schemeClr val="tx1"/>
                </a:solidFill>
              </a:rPr>
              <a:t> </a:t>
            </a:r>
            <a:r>
              <a:rPr lang="ru-RU" sz="1400" i="1" dirty="0" smtClean="0">
                <a:solidFill>
                  <a:schemeClr val="tx1"/>
                </a:solidFill>
              </a:rPr>
              <a:t>зала „</a:t>
            </a:r>
            <a:r>
              <a:rPr lang="ru-RU" sz="1400" i="1" dirty="0" err="1" smtClean="0">
                <a:solidFill>
                  <a:schemeClr val="tx1"/>
                </a:solidFill>
              </a:rPr>
              <a:t>Средец</a:t>
            </a:r>
            <a:r>
              <a:rPr lang="ru-RU" sz="1400" i="1" dirty="0" smtClean="0">
                <a:solidFill>
                  <a:schemeClr val="tx1"/>
                </a:solidFill>
              </a:rPr>
              <a:t>”, „София хотел Балкан“</a:t>
            </a:r>
          </a:p>
          <a:p>
            <a:endParaRPr lang="bg-BG" sz="11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7275" y="2870002"/>
            <a:ext cx="3172097" cy="911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364" y="3011865"/>
            <a:ext cx="797560" cy="79756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518886" y="2590800"/>
            <a:ext cx="8055429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bg-BG" sz="2400" b="1" i="1" dirty="0" smtClean="0"/>
              <a:t>Д-Р ИВАЙЛО КАСЧИЕВ</a:t>
            </a:r>
          </a:p>
          <a:p>
            <a:pPr algn="l"/>
            <a:r>
              <a:rPr lang="bg-BG" sz="2400" b="1" i="1" dirty="0" smtClean="0"/>
              <a:t>ДИРЕКТОР „ВИК УСЛУГИ“</a:t>
            </a:r>
            <a:endParaRPr lang="bg-BG" sz="2400" b="1" i="1" dirty="0"/>
          </a:p>
        </p:txBody>
      </p:sp>
    </p:spTree>
    <p:extLst>
      <p:ext uri="{BB962C8B-B14F-4D97-AF65-F5344CB8AC3E}">
        <p14:creationId xmlns:p14="http://schemas.microsoft.com/office/powerpoint/2010/main" val="106586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Показатели за качество на ВиК услугите</a:t>
            </a:r>
            <a:endParaRPr lang="bg-BG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297755"/>
              </p:ext>
            </p:extLst>
          </p:nvPr>
        </p:nvGraphicFramePr>
        <p:xfrm>
          <a:off x="381000" y="1447800"/>
          <a:ext cx="7345362" cy="4191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59990"/>
                <a:gridCol w="692686"/>
                <a:gridCol w="692686"/>
              </a:tblGrid>
              <a:tr h="52724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 smtClean="0">
                          <a:effectLst/>
                        </a:rPr>
                        <a:t>Основни</a:t>
                      </a:r>
                      <a:r>
                        <a:rPr lang="bg-BG" sz="1200" u="none" strike="noStrike" baseline="0" dirty="0" smtClean="0">
                          <a:effectLst/>
                        </a:rPr>
                        <a:t> показатели за качество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 smtClean="0">
                          <a:effectLst/>
                        </a:rPr>
                        <a:t>Брой ПК 2006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Брой ПК 2016</a:t>
                      </a:r>
                      <a:endParaRPr lang="en-US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 smtClean="0">
                          <a:effectLst/>
                        </a:rPr>
                        <a:t>1.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ниво на покритие с водоснабдителни услуги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1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2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качество на питейната вода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2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3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непрекъснатост на водоснабдяването 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2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4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общи загуби на вода 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3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5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аварии на водоснабдителната система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4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6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налягане във водоснабдителната система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2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7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ниво на покритие с канализационни услуги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1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8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качество на пречистените отпадъчни води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2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9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аварии на канализационната система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2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10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наводнения в имоти на трети лица, причинени от канализацията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1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11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експлоатационни показатели за ефективнос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17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12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финансови показатели за ефективност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8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13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срок за отговор на писмени жалби на потребителите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1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14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срок за присъединяване на нови потребители към В и К системите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2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300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u="none" strike="noStrike" dirty="0">
                          <a:effectLst/>
                        </a:rPr>
                        <a:t>15</a:t>
                      </a:r>
                      <a:r>
                        <a:rPr lang="en-US" sz="1300" u="none" strike="noStrike" dirty="0" smtClean="0">
                          <a:effectLst/>
                        </a:rPr>
                        <a:t>.</a:t>
                      </a:r>
                      <a:r>
                        <a:rPr lang="bg-BG" sz="1300" u="none" strike="noStrike" dirty="0" smtClean="0">
                          <a:effectLst/>
                        </a:rPr>
                        <a:t> </a:t>
                      </a:r>
                      <a:r>
                        <a:rPr lang="ru-RU" altLang="bg-BG" sz="1300" dirty="0" smtClean="0"/>
                        <a:t>численост на персонала спрямо брой на обслужваните потребители</a:t>
                      </a:r>
                      <a:endParaRPr lang="en-US" sz="1300" b="0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u="none" strike="noStrike" dirty="0">
                          <a:effectLst/>
                        </a:rPr>
                        <a:t>2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  <a:tr h="213155">
                <a:tc>
                  <a:txBody>
                    <a:bodyPr/>
                    <a:lstStyle/>
                    <a:p>
                      <a:pPr algn="ctr" rtl="0" fontAlgn="ctr"/>
                      <a:r>
                        <a:rPr lang="bg-BG" sz="12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Общо</a:t>
                      </a:r>
                      <a:r>
                        <a:rPr lang="bg-BG" sz="12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ПК</a:t>
                      </a:r>
                      <a:endParaRPr lang="en-US" sz="1200" b="1" i="0" u="none" strike="noStrike" dirty="0">
                        <a:solidFill>
                          <a:srgbClr val="3891A7"/>
                        </a:solidFill>
                        <a:effectLst/>
                        <a:latin typeface="+mj-lt"/>
                      </a:endParaRPr>
                    </a:p>
                  </a:txBody>
                  <a:tcPr marL="428581" marR="9524" marT="95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u="none" strike="noStrike" dirty="0">
                          <a:effectLst/>
                        </a:rPr>
                        <a:t>50</a:t>
                      </a:r>
                      <a:endParaRPr lang="bg-BG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29</a:t>
                      </a:r>
                      <a:endParaRPr lang="bg-BG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17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Дългосрочни нива на показателите за качество</a:t>
            </a:r>
            <a:endParaRPr lang="bg-BG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4338865"/>
              </p:ext>
            </p:extLst>
          </p:nvPr>
        </p:nvGraphicFramePr>
        <p:xfrm>
          <a:off x="228601" y="1371600"/>
          <a:ext cx="769619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7659935"/>
              </p:ext>
            </p:extLst>
          </p:nvPr>
        </p:nvGraphicFramePr>
        <p:xfrm>
          <a:off x="990600" y="4114800"/>
          <a:ext cx="69342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6856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Дългосрочни нива на показателите за качество</a:t>
            </a:r>
            <a:endParaRPr lang="bg-BG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0486365"/>
              </p:ext>
            </p:extLst>
          </p:nvPr>
        </p:nvGraphicFramePr>
        <p:xfrm>
          <a:off x="1524000" y="1371600"/>
          <a:ext cx="50292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5911539"/>
              </p:ext>
            </p:extLst>
          </p:nvPr>
        </p:nvGraphicFramePr>
        <p:xfrm>
          <a:off x="1371600" y="4038600"/>
          <a:ext cx="53340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962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Бизнес планове 2017-2021 г.</a:t>
            </a:r>
            <a:endParaRPr lang="bg-BG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447800"/>
            <a:ext cx="4761905" cy="3809524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5257800" y="1295400"/>
            <a:ext cx="3200400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bg-BG" sz="1300" dirty="0" smtClean="0">
                <a:latin typeface="+mj-lt"/>
              </a:rPr>
              <a:t>14 </a:t>
            </a:r>
            <a:r>
              <a:rPr lang="bg-BG" sz="1300" u="sng" dirty="0" smtClean="0">
                <a:latin typeface="+mj-lt"/>
              </a:rPr>
              <a:t>области</a:t>
            </a:r>
            <a:r>
              <a:rPr lang="en-US" sz="1300" u="sng" dirty="0" smtClean="0">
                <a:latin typeface="+mj-lt"/>
              </a:rPr>
              <a:t>:</a:t>
            </a:r>
            <a:r>
              <a:rPr lang="en-US" sz="1300" dirty="0" smtClean="0">
                <a:latin typeface="+mj-lt"/>
              </a:rPr>
              <a:t> </a:t>
            </a:r>
            <a:r>
              <a:rPr lang="bg-BG" sz="1300" dirty="0" smtClean="0">
                <a:latin typeface="+mj-lt"/>
              </a:rPr>
              <a:t>София-град, Смолян, Варна, Пловдив, Силистра, Кърджали</a:t>
            </a:r>
            <a:r>
              <a:rPr lang="en-US" sz="1300" dirty="0" smtClean="0">
                <a:latin typeface="+mj-lt"/>
              </a:rPr>
              <a:t>, </a:t>
            </a:r>
            <a:r>
              <a:rPr lang="bg-BG" sz="1300" dirty="0" smtClean="0">
                <a:latin typeface="+mj-lt"/>
              </a:rPr>
              <a:t>Русе</a:t>
            </a:r>
            <a:r>
              <a:rPr lang="en-US" sz="1300" dirty="0" smtClean="0">
                <a:latin typeface="+mj-lt"/>
              </a:rPr>
              <a:t>, </a:t>
            </a:r>
            <a:r>
              <a:rPr lang="bg-BG" sz="1300" dirty="0" smtClean="0">
                <a:latin typeface="+mj-lt"/>
              </a:rPr>
              <a:t>Перник</a:t>
            </a:r>
            <a:r>
              <a:rPr lang="en-US" sz="1300" dirty="0" smtClean="0">
                <a:latin typeface="+mj-lt"/>
              </a:rPr>
              <a:t>, </a:t>
            </a:r>
            <a:r>
              <a:rPr lang="bg-BG" sz="1300" dirty="0" smtClean="0">
                <a:latin typeface="+mj-lt"/>
              </a:rPr>
              <a:t>Монтана</a:t>
            </a:r>
            <a:r>
              <a:rPr lang="en-US" sz="1300" dirty="0" smtClean="0">
                <a:latin typeface="+mj-lt"/>
              </a:rPr>
              <a:t>, </a:t>
            </a:r>
            <a:r>
              <a:rPr lang="bg-BG" sz="1300" dirty="0" smtClean="0">
                <a:latin typeface="+mj-lt"/>
              </a:rPr>
              <a:t>Сливен и Шумен,Бургас,Враца и Ямбол</a:t>
            </a:r>
            <a:r>
              <a:rPr lang="bg-BG" sz="1300" dirty="0">
                <a:latin typeface="+mj-lt"/>
              </a:rPr>
              <a:t> </a:t>
            </a:r>
            <a:r>
              <a:rPr lang="bg-BG" sz="1300" dirty="0" smtClean="0">
                <a:latin typeface="+mj-lt"/>
              </a:rPr>
              <a:t>:</a:t>
            </a:r>
          </a:p>
          <a:p>
            <a:pPr marL="114300" indent="0">
              <a:buNone/>
            </a:pPr>
            <a:r>
              <a:rPr lang="bg-BG" sz="1300" dirty="0" smtClean="0">
                <a:latin typeface="+mj-lt"/>
              </a:rPr>
              <a:t>4 472 хил. души (61%)  - </a:t>
            </a:r>
            <a:r>
              <a:rPr lang="bg-BG" sz="1300" b="1" dirty="0" smtClean="0">
                <a:latin typeface="+mj-lt"/>
              </a:rPr>
              <a:t>одобрени</a:t>
            </a:r>
            <a:r>
              <a:rPr lang="bg-BG" sz="1400" b="1" dirty="0" smtClean="0">
                <a:latin typeface="+mj-lt"/>
              </a:rPr>
              <a:t> БП</a:t>
            </a:r>
          </a:p>
          <a:p>
            <a:pPr marL="114300" indent="0">
              <a:buNone/>
            </a:pPr>
            <a:endParaRPr lang="bg-BG" sz="1400" dirty="0" smtClean="0">
              <a:latin typeface="+mj-lt"/>
            </a:endParaRPr>
          </a:p>
          <a:p>
            <a:endParaRPr lang="bg-BG" sz="1400" dirty="0" smtClean="0">
              <a:latin typeface="+mj-lt"/>
            </a:endParaRPr>
          </a:p>
          <a:p>
            <a:endParaRPr lang="bg-BG" sz="1400" dirty="0" smtClean="0">
              <a:latin typeface="+mj-lt"/>
            </a:endParaRPr>
          </a:p>
          <a:p>
            <a:endParaRPr lang="bg-BG" sz="1400" dirty="0" smtClean="0">
              <a:latin typeface="+mj-lt"/>
            </a:endParaRPr>
          </a:p>
          <a:p>
            <a:endParaRPr lang="bg-BG" sz="1400" dirty="0"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1509962"/>
            <a:ext cx="4761905" cy="3809524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257800" y="2514600"/>
            <a:ext cx="2736582" cy="710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bg-BG" sz="1300" u="sng" dirty="0" smtClean="0">
                <a:latin typeface="+mj-lt"/>
              </a:rPr>
              <a:t>2 области:</a:t>
            </a:r>
            <a:r>
              <a:rPr lang="bg-BG" sz="1300" dirty="0" smtClean="0">
                <a:latin typeface="+mj-lt"/>
              </a:rPr>
              <a:t> Добрич и Видин: 280 хил.души (3,8%) – </a:t>
            </a:r>
            <a:r>
              <a:rPr lang="bg-BG" sz="1300" b="1" dirty="0" smtClean="0">
                <a:latin typeface="+mj-lt"/>
              </a:rPr>
              <a:t>в процес на разглеждане</a:t>
            </a:r>
          </a:p>
          <a:p>
            <a:endParaRPr lang="bg-BG" sz="1400" dirty="0" smtClean="0">
              <a:latin typeface="+mj-lt"/>
            </a:endParaRPr>
          </a:p>
          <a:p>
            <a:endParaRPr lang="bg-BG" sz="1400" dirty="0" smtClean="0">
              <a:latin typeface="+mj-lt"/>
            </a:endParaRPr>
          </a:p>
          <a:p>
            <a:endParaRPr lang="bg-BG" sz="1400" dirty="0" smtClean="0">
              <a:latin typeface="+mj-lt"/>
            </a:endParaRPr>
          </a:p>
          <a:p>
            <a:endParaRPr lang="bg-BG" sz="1400" dirty="0"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96" y="1509962"/>
            <a:ext cx="4761905" cy="3809524"/>
          </a:xfrm>
          <a:prstGeom prst="rect">
            <a:avLst/>
          </a:prstGeom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5257800" y="3224700"/>
            <a:ext cx="3089743" cy="8901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bg-BG" sz="1300" u="sng" dirty="0" smtClean="0">
                <a:latin typeface="+mj-lt"/>
              </a:rPr>
              <a:t>3 области:</a:t>
            </a:r>
            <a:r>
              <a:rPr lang="bg-BG" sz="1300" dirty="0" smtClean="0">
                <a:latin typeface="+mj-lt"/>
              </a:rPr>
              <a:t> Велико Търново, Търговище и Ловеч: 432 хил.души (5,9%) – </a:t>
            </a:r>
            <a:r>
              <a:rPr lang="bg-BG" sz="1300" b="1" dirty="0" smtClean="0">
                <a:latin typeface="+mj-lt"/>
              </a:rPr>
              <a:t>липсва съгласуване от </a:t>
            </a:r>
            <a:r>
              <a:rPr lang="bg-BG" sz="1300" b="1" dirty="0" err="1" smtClean="0">
                <a:latin typeface="+mj-lt"/>
              </a:rPr>
              <a:t>АВиК</a:t>
            </a:r>
            <a:endParaRPr lang="bg-BG" sz="1300" b="1" dirty="0" smtClean="0">
              <a:latin typeface="+mj-lt"/>
            </a:endParaRPr>
          </a:p>
          <a:p>
            <a:endParaRPr lang="bg-BG" sz="1300" dirty="0" smtClean="0">
              <a:latin typeface="+mj-lt"/>
            </a:endParaRPr>
          </a:p>
          <a:p>
            <a:endParaRPr lang="bg-BG" sz="1300" dirty="0" smtClean="0">
              <a:latin typeface="+mj-lt"/>
            </a:endParaRPr>
          </a:p>
          <a:p>
            <a:endParaRPr lang="bg-BG" sz="1300" dirty="0" smtClean="0">
              <a:latin typeface="+mj-lt"/>
            </a:endParaRPr>
          </a:p>
          <a:p>
            <a:endParaRPr lang="bg-BG" sz="1300" dirty="0">
              <a:latin typeface="+mj-l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82" y="1524238"/>
            <a:ext cx="4761905" cy="3809524"/>
          </a:xfrm>
          <a:prstGeom prst="rect">
            <a:avLst/>
          </a:prstGeom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5257800" y="4136571"/>
            <a:ext cx="3089743" cy="1502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bg-BG" sz="1300" u="sng" dirty="0" smtClean="0">
                <a:latin typeface="+mj-lt"/>
              </a:rPr>
              <a:t>9 области</a:t>
            </a:r>
            <a:r>
              <a:rPr lang="bg-BG" sz="1300" dirty="0" smtClean="0">
                <a:latin typeface="+mj-lt"/>
              </a:rPr>
              <a:t>:  Габрово, Кюстендил, Разград, Плевен, София-област, Стара Загора, Хасково, Пазарджик и Благоевград: 1 936 хил.души (26,3%) – </a:t>
            </a:r>
            <a:r>
              <a:rPr lang="bg-BG" sz="1300" b="1" dirty="0" smtClean="0">
                <a:latin typeface="+mj-lt"/>
              </a:rPr>
              <a:t>спрени производства, чакат се протоколи и анекси </a:t>
            </a:r>
          </a:p>
          <a:p>
            <a:pPr marL="114300" indent="0">
              <a:buNone/>
            </a:pPr>
            <a:r>
              <a:rPr lang="bg-BG" sz="1300" dirty="0" smtClean="0">
                <a:latin typeface="+mj-lt"/>
              </a:rPr>
              <a:t> </a:t>
            </a:r>
          </a:p>
          <a:p>
            <a:pPr marL="114300" indent="0">
              <a:buNone/>
            </a:pPr>
            <a:r>
              <a:rPr lang="bg-BG" sz="1300" dirty="0" smtClean="0">
                <a:latin typeface="+mj-lt"/>
              </a:rPr>
              <a:t> </a:t>
            </a:r>
          </a:p>
          <a:p>
            <a:endParaRPr lang="bg-BG" sz="1300" dirty="0" smtClean="0">
              <a:latin typeface="+mj-lt"/>
            </a:endParaRPr>
          </a:p>
          <a:p>
            <a:endParaRPr lang="bg-BG" sz="1300" dirty="0" smtClean="0">
              <a:latin typeface="+mj-lt"/>
            </a:endParaRPr>
          </a:p>
          <a:p>
            <a:endParaRPr lang="bg-BG" sz="1300" dirty="0" smtClean="0">
              <a:latin typeface="+mj-lt"/>
            </a:endParaRPr>
          </a:p>
          <a:p>
            <a:endParaRPr lang="bg-BG" sz="1300" dirty="0">
              <a:latin typeface="+mj-lt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82" y="1524238"/>
            <a:ext cx="4761905" cy="3809524"/>
          </a:xfrm>
          <a:prstGeom prst="rect">
            <a:avLst/>
          </a:prstGeom>
        </p:spPr>
      </p:pic>
      <p:sp>
        <p:nvSpPr>
          <p:cNvPr id="16" name="Content Placeholder 2"/>
          <p:cNvSpPr txBox="1">
            <a:spLocks/>
          </p:cNvSpPr>
          <p:nvPr/>
        </p:nvSpPr>
        <p:spPr>
          <a:xfrm>
            <a:off x="5257801" y="5631543"/>
            <a:ext cx="3130876" cy="11207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bg-BG" sz="1300" u="sng" dirty="0">
                <a:latin typeface="+mj-lt"/>
              </a:rPr>
              <a:t>6</a:t>
            </a:r>
            <a:r>
              <a:rPr lang="bg-BG" sz="1300" u="sng" dirty="0" smtClean="0">
                <a:latin typeface="+mj-lt"/>
              </a:rPr>
              <a:t> </a:t>
            </a:r>
            <a:r>
              <a:rPr lang="bg-BG" sz="1300" u="sng" dirty="0" smtClean="0">
                <a:latin typeface="+mj-lt"/>
              </a:rPr>
              <a:t>области: </a:t>
            </a:r>
            <a:r>
              <a:rPr lang="bg-BG" sz="1300" dirty="0" smtClean="0">
                <a:latin typeface="+mj-lt"/>
              </a:rPr>
              <a:t>Монтана, Ловеч, Благоевград, </a:t>
            </a:r>
            <a:r>
              <a:rPr lang="bg-BG" sz="1300" dirty="0" smtClean="0">
                <a:latin typeface="+mj-lt"/>
              </a:rPr>
              <a:t>Пазарджик, Кюстендил и Разград – </a:t>
            </a:r>
            <a:r>
              <a:rPr lang="bg-BG" sz="1300" b="1" dirty="0" smtClean="0">
                <a:latin typeface="+mj-lt"/>
              </a:rPr>
              <a:t>неясна съдба на </a:t>
            </a:r>
            <a:r>
              <a:rPr lang="bg-BG" sz="1300" b="1" dirty="0" smtClean="0">
                <a:latin typeface="+mj-lt"/>
              </a:rPr>
              <a:t>едно държавно и на общинските </a:t>
            </a:r>
            <a:r>
              <a:rPr lang="bg-BG" sz="1300" b="1" dirty="0" smtClean="0">
                <a:latin typeface="+mj-lt"/>
              </a:rPr>
              <a:t>ВиК оператори</a:t>
            </a:r>
          </a:p>
          <a:p>
            <a:pPr marL="114300" indent="0">
              <a:buNone/>
            </a:pPr>
            <a:r>
              <a:rPr lang="bg-BG" sz="1300" dirty="0" smtClean="0">
                <a:latin typeface="+mj-lt"/>
              </a:rPr>
              <a:t> </a:t>
            </a:r>
          </a:p>
          <a:p>
            <a:pPr marL="114300" indent="0">
              <a:buNone/>
            </a:pPr>
            <a:r>
              <a:rPr lang="bg-BG" sz="1300" dirty="0" smtClean="0">
                <a:latin typeface="+mj-lt"/>
              </a:rPr>
              <a:t> </a:t>
            </a:r>
          </a:p>
          <a:p>
            <a:endParaRPr lang="bg-BG" sz="1300" dirty="0" smtClean="0">
              <a:latin typeface="+mj-lt"/>
            </a:endParaRPr>
          </a:p>
          <a:p>
            <a:endParaRPr lang="bg-BG" sz="1300" dirty="0" smtClean="0">
              <a:latin typeface="+mj-lt"/>
            </a:endParaRPr>
          </a:p>
          <a:p>
            <a:endParaRPr lang="bg-BG" sz="1300" dirty="0" smtClean="0">
              <a:latin typeface="+mj-lt"/>
            </a:endParaRPr>
          </a:p>
          <a:p>
            <a:endParaRPr lang="bg-BG" sz="1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971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Регулаторен контрол през 2017 г.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620000" cy="5638800"/>
          </a:xfrm>
        </p:spPr>
        <p:txBody>
          <a:bodyPr>
            <a:noAutofit/>
          </a:bodyPr>
          <a:lstStyle/>
          <a:p>
            <a:r>
              <a:rPr lang="bg-BG" sz="1400" dirty="0" smtClean="0"/>
              <a:t>От 2017 г. КЕВР ще оценява не само постигнатите нива на показателите за качество на ВиК услугите, но и качеството на предоставяната информация.</a:t>
            </a:r>
          </a:p>
          <a:p>
            <a:r>
              <a:rPr lang="bg-BG" sz="1400" dirty="0" smtClean="0"/>
              <a:t>В указанията си КЕВР е изискала въвеждането на определени регистри и бази данни, както и внедряване на стандарти </a:t>
            </a:r>
            <a:r>
              <a:rPr lang="bg-BG" sz="1400" dirty="0"/>
              <a:t>за системи за управление БДС EN ISO 9001:2008, БДС EN ISO 14001:2004, BS OHSAS </a:t>
            </a:r>
            <a:r>
              <a:rPr lang="bg-BG" sz="1400" dirty="0" smtClean="0"/>
              <a:t>18001:2007.</a:t>
            </a:r>
          </a:p>
          <a:p>
            <a:r>
              <a:rPr lang="bg-BG" sz="1400" dirty="0" smtClean="0"/>
              <a:t>През 2017 г. бе извършена проверка на наличието на изисканите регистри и бази данни в 28 регионални ВиК оператори. Резултатите се посочват в докладите от конкретните проверки, и ще бъдат обобщени в годишния доклад за състоянието на ВиК сектора. </a:t>
            </a:r>
          </a:p>
          <a:p>
            <a:r>
              <a:rPr lang="bg-BG" sz="1400" dirty="0" smtClean="0"/>
              <a:t>Масово не се поддържат </a:t>
            </a:r>
            <a:r>
              <a:rPr lang="bg-BG" sz="1400" b="1" dirty="0" smtClean="0"/>
              <a:t>регистри на активите</a:t>
            </a:r>
            <a:r>
              <a:rPr lang="bg-BG" sz="1400" dirty="0" smtClean="0"/>
              <a:t>, информацията е налична основно в счетоводни системи, и в таблици в </a:t>
            </a:r>
            <a:r>
              <a:rPr lang="bg-BG" sz="1400" dirty="0" err="1"/>
              <a:t>Е</a:t>
            </a:r>
            <a:r>
              <a:rPr lang="bg-BG" sz="1400" dirty="0" err="1" smtClean="0"/>
              <a:t>ксел</a:t>
            </a:r>
            <a:r>
              <a:rPr lang="bg-BG" sz="1400" dirty="0" smtClean="0"/>
              <a:t>. С малки изключения не са създадени </a:t>
            </a:r>
            <a:r>
              <a:rPr lang="bg-BG" sz="1400" b="1" dirty="0" smtClean="0"/>
              <a:t>географски информационни системи.</a:t>
            </a:r>
          </a:p>
          <a:p>
            <a:r>
              <a:rPr lang="bg-BG" sz="1400" b="1" dirty="0" smtClean="0"/>
              <a:t>Регистри на аварии </a:t>
            </a:r>
            <a:r>
              <a:rPr lang="bg-BG" sz="1400" dirty="0" smtClean="0"/>
              <a:t>се поддържат основно в </a:t>
            </a:r>
            <a:r>
              <a:rPr lang="bg-BG" sz="1400" dirty="0" err="1" smtClean="0"/>
              <a:t>Ексел</a:t>
            </a:r>
            <a:r>
              <a:rPr lang="bg-BG" sz="1400" dirty="0" smtClean="0"/>
              <a:t> или в хартиени дневници. Малко дружества са въвели специализирани системи.</a:t>
            </a:r>
          </a:p>
          <a:p>
            <a:r>
              <a:rPr lang="bg-BG" sz="1400" dirty="0" smtClean="0"/>
              <a:t>Масово не се поддържат дигитални регистри на </a:t>
            </a:r>
            <a:r>
              <a:rPr lang="bg-BG" sz="1400" b="1" dirty="0" smtClean="0"/>
              <a:t>лабораторни изследвания на качеството на питейните и отпадъчните води, и на утайките от ПСОВ</a:t>
            </a:r>
            <a:r>
              <a:rPr lang="bg-BG" sz="1400" dirty="0" smtClean="0"/>
              <a:t>.</a:t>
            </a:r>
          </a:p>
          <a:p>
            <a:r>
              <a:rPr lang="bg-BG" sz="1400" dirty="0" smtClean="0"/>
              <a:t>Повечето дружества поддържат дигитални </a:t>
            </a:r>
            <a:r>
              <a:rPr lang="bg-BG" sz="1400" b="1" dirty="0" smtClean="0"/>
              <a:t>деловодни системи</a:t>
            </a:r>
            <a:r>
              <a:rPr lang="bg-BG" sz="1400" dirty="0" smtClean="0"/>
              <a:t>, но все още има регионални ВиК оператори с хартиени дневници за оплаквания от потребители.</a:t>
            </a:r>
          </a:p>
          <a:p>
            <a:r>
              <a:rPr lang="bg-BG" sz="1400" dirty="0" smtClean="0"/>
              <a:t>ВиК операторите са създали и поддържат </a:t>
            </a:r>
            <a:r>
              <a:rPr lang="bg-BG" sz="1400" b="1" dirty="0" smtClean="0"/>
              <a:t>системи за отчитане и фактуриране</a:t>
            </a:r>
            <a:r>
              <a:rPr lang="bg-BG" sz="1400" dirty="0" smtClean="0"/>
              <a:t>, част от които са и </a:t>
            </a:r>
            <a:r>
              <a:rPr lang="bg-BG" sz="1400" b="1" dirty="0" smtClean="0"/>
              <a:t>регистри на водомерите на СВО</a:t>
            </a:r>
            <a:r>
              <a:rPr lang="bg-BG" sz="1400" dirty="0" smtClean="0"/>
              <a:t>.</a:t>
            </a:r>
          </a:p>
          <a:p>
            <a:r>
              <a:rPr lang="bg-BG" sz="1400" dirty="0" smtClean="0"/>
              <a:t>В общия случай не са въведени процедури и правила за воденето на съществуващите информационни масиви, и има пропуски в съдържанието на водената информация.</a:t>
            </a:r>
          </a:p>
          <a:p>
            <a:endParaRPr lang="bg-BG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95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Приоритети на главна дирекция „ВиК услуги“ </a:t>
            </a:r>
            <a:br>
              <a:rPr lang="bg-BG" sz="2400" dirty="0" smtClean="0"/>
            </a:br>
            <a:r>
              <a:rPr lang="bg-BG" sz="2400" dirty="0" smtClean="0"/>
              <a:t>през регулаторен период 2017-2021 г.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bg-BG" sz="1400" b="1" dirty="0" smtClean="0"/>
              <a:t>Приключване</a:t>
            </a:r>
            <a:r>
              <a:rPr lang="bg-BG" sz="1400" dirty="0" smtClean="0"/>
              <a:t> на административните производства по одобряване на бизнес планове и цени на ВиК услуги за регулаторен период 2017-2021 г.</a:t>
            </a:r>
          </a:p>
          <a:p>
            <a:r>
              <a:rPr lang="bg-BG" sz="1400" dirty="0" smtClean="0"/>
              <a:t>Изменения на одобрените цени на ВиК услуги – </a:t>
            </a:r>
            <a:r>
              <a:rPr lang="bg-BG" sz="1400" b="1" dirty="0" smtClean="0"/>
              <a:t>ежегодно</a:t>
            </a:r>
            <a:r>
              <a:rPr lang="bg-BG" sz="1400" dirty="0" smtClean="0"/>
              <a:t>.</a:t>
            </a:r>
          </a:p>
          <a:p>
            <a:r>
              <a:rPr lang="bg-BG" sz="1400" dirty="0" smtClean="0"/>
              <a:t>Въвеждане и стриктно прилагане правилата за водене на Единна система за регулаторна отчетност – </a:t>
            </a:r>
            <a:r>
              <a:rPr lang="bg-BG" sz="1400" b="1" dirty="0" smtClean="0"/>
              <a:t>ежегоден контрол</a:t>
            </a:r>
            <a:r>
              <a:rPr lang="bg-BG" sz="1400" dirty="0" smtClean="0"/>
              <a:t>.</a:t>
            </a:r>
          </a:p>
          <a:p>
            <a:r>
              <a:rPr lang="bg-BG" sz="1400" dirty="0" smtClean="0"/>
              <a:t>Внедряване на изисканите регистри и бази данни, заедно с процедури и правила за тяхното водене и поддържане – </a:t>
            </a:r>
            <a:r>
              <a:rPr lang="bg-BG" sz="1400" b="1" dirty="0" smtClean="0"/>
              <a:t>ежегоден контрол</a:t>
            </a:r>
            <a:r>
              <a:rPr lang="bg-BG" sz="1400" dirty="0" smtClean="0"/>
              <a:t>.</a:t>
            </a:r>
          </a:p>
          <a:p>
            <a:r>
              <a:rPr lang="bg-BG" sz="1400" dirty="0" smtClean="0"/>
              <a:t>Анализ на постигнатите нива на показателите за качество на ВиК услугите и извършените инвестиции в публични ВиК активи – </a:t>
            </a:r>
            <a:r>
              <a:rPr lang="bg-BG" sz="1400" b="1" dirty="0" smtClean="0"/>
              <a:t>ежегоден контрол</a:t>
            </a:r>
            <a:r>
              <a:rPr lang="bg-BG" sz="1400" dirty="0" smtClean="0"/>
              <a:t>.</a:t>
            </a:r>
          </a:p>
          <a:p>
            <a:r>
              <a:rPr lang="bg-BG" sz="1400" dirty="0" smtClean="0"/>
              <a:t>Извършване на сравнителни анализи, изготвяне на годишни доклади за състоянието на ВиК сектора – </a:t>
            </a:r>
            <a:r>
              <a:rPr lang="bg-BG" sz="1400" b="1" dirty="0" smtClean="0"/>
              <a:t>ежегодно</a:t>
            </a:r>
            <a:r>
              <a:rPr lang="bg-BG" sz="1400" dirty="0" smtClean="0"/>
              <a:t>.</a:t>
            </a:r>
          </a:p>
          <a:p>
            <a:r>
              <a:rPr lang="bg-BG" sz="1400" dirty="0" smtClean="0"/>
              <a:t>Повишаване капацитета на ВиК операторите и на експертите в КЕВР</a:t>
            </a:r>
          </a:p>
          <a:p>
            <a:r>
              <a:rPr lang="bg-BG" sz="1400" dirty="0" smtClean="0"/>
              <a:t>Въвеждане </a:t>
            </a:r>
            <a:r>
              <a:rPr lang="bg-BG" sz="1400" dirty="0"/>
              <a:t>на възможности </a:t>
            </a:r>
            <a:r>
              <a:rPr lang="bg-BG" sz="1400" dirty="0" smtClean="0"/>
              <a:t>за електронно сезиране и намаляване на административната тежест.</a:t>
            </a:r>
          </a:p>
          <a:p>
            <a:r>
              <a:rPr lang="bg-BG" sz="1400" dirty="0" smtClean="0"/>
              <a:t>Автоматизиране на анализите на отчетните данни на ВиК операторите.</a:t>
            </a:r>
          </a:p>
          <a:p>
            <a:r>
              <a:rPr lang="bg-BG" sz="1400" dirty="0"/>
              <a:t>Преглед на постигнатите резултати след 3-тата година</a:t>
            </a:r>
            <a:r>
              <a:rPr lang="bg-BG" sz="1400" dirty="0" smtClean="0"/>
              <a:t>.</a:t>
            </a:r>
          </a:p>
          <a:p>
            <a:r>
              <a:rPr lang="bg-BG" sz="1400" dirty="0"/>
              <a:t>Възможни изменения на одобрените бизнес планове във връзка с ОПОС 2014-2020.</a:t>
            </a:r>
          </a:p>
          <a:p>
            <a:endParaRPr lang="bg-BG" sz="1400" dirty="0"/>
          </a:p>
          <a:p>
            <a:endParaRPr lang="bg-BG" sz="1400" dirty="0" smtClean="0"/>
          </a:p>
          <a:p>
            <a:endParaRPr lang="bg-BG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4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743" y="1981200"/>
            <a:ext cx="8229600" cy="1371600"/>
          </a:xfrm>
        </p:spPr>
        <p:txBody>
          <a:bodyPr/>
          <a:lstStyle/>
          <a:p>
            <a:pPr marL="0" indent="0" algn="ctr">
              <a:buNone/>
            </a:pPr>
            <a:r>
              <a:rPr lang="bg-BG" b="1" dirty="0" smtClean="0"/>
              <a:t>БЛАГОДАРЯ ЗА ВНИМАНИЕТО</a:t>
            </a:r>
          </a:p>
          <a:p>
            <a:pPr marL="0" indent="0" algn="ctr">
              <a:buNone/>
            </a:pPr>
            <a:r>
              <a:rPr lang="en-US" sz="1800" b="1" dirty="0" smtClean="0">
                <a:hlinkClick r:id="rId2"/>
              </a:rPr>
              <a:t>www.dker.bg</a:t>
            </a:r>
            <a:r>
              <a:rPr lang="en-US" sz="1800" b="1" dirty="0" smtClean="0"/>
              <a:t> </a:t>
            </a:r>
            <a:endParaRPr lang="bg-BG" sz="18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85800"/>
            <a:ext cx="3962400" cy="1053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171" y="814010"/>
            <a:ext cx="797560" cy="797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1" name="Picture 3" descr="C:\Users\dk-ikast\Pictures\kev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200400"/>
            <a:ext cx="7713157" cy="317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27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b="1" dirty="0"/>
              <a:t>Комисия за енергийно и водно регулиране</a:t>
            </a:r>
            <a:br>
              <a:rPr lang="bg-BG" sz="2400" b="1" dirty="0"/>
            </a:b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7924800" cy="4876800"/>
          </a:xfrm>
        </p:spPr>
        <p:txBody>
          <a:bodyPr>
            <a:noAutofit/>
          </a:bodyPr>
          <a:lstStyle/>
          <a:p>
            <a:pPr marL="0" indent="0"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bg-BG" sz="1400" dirty="0" err="1" smtClean="0"/>
              <a:t>Мулти-секторен</a:t>
            </a:r>
            <a:r>
              <a:rPr lang="bg-BG" sz="1400" dirty="0" smtClean="0"/>
              <a:t> </a:t>
            </a:r>
            <a:r>
              <a:rPr lang="bg-BG" sz="1400" dirty="0"/>
              <a:t>регулатор: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bg-BG" sz="1400" dirty="0"/>
              <a:t>Енергетика </a:t>
            </a:r>
            <a:r>
              <a:rPr lang="bg-BG" sz="1400" dirty="0" smtClean="0"/>
              <a:t>(Електро-енергетика, Топло-енергетика и Природен </a:t>
            </a:r>
            <a:r>
              <a:rPr lang="bg-BG" sz="1400" dirty="0"/>
              <a:t>газ) – от 1999 г.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bg-BG" sz="1400" dirty="0"/>
              <a:t>ВиК услуги – от 2005 г.</a:t>
            </a:r>
          </a:p>
          <a:p>
            <a:pPr marL="0" indent="0">
              <a:buClr>
                <a:schemeClr val="accent3"/>
              </a:buClr>
              <a:buFont typeface="Wingdings" pitchFamily="2" charset="2"/>
              <a:buNone/>
              <a:defRPr/>
            </a:pPr>
            <a:endParaRPr lang="bg-BG" sz="1400" dirty="0" smtClean="0"/>
          </a:p>
          <a:p>
            <a:pPr marL="0" indent="0"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bg-BG" sz="1400" dirty="0" smtClean="0"/>
              <a:t>До </a:t>
            </a:r>
            <a:r>
              <a:rPr lang="bg-BG" sz="1400" dirty="0"/>
              <a:t>2015г. – състава на комисията (ДКЕВР) се назначава от </a:t>
            </a:r>
            <a:r>
              <a:rPr lang="bg-BG" sz="1400" dirty="0" smtClean="0"/>
              <a:t>Министерски Съвет</a:t>
            </a:r>
            <a:endParaRPr lang="bg-BG" sz="1400" dirty="0"/>
          </a:p>
          <a:p>
            <a:pPr marL="0" indent="0"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bg-BG" sz="1400" dirty="0"/>
              <a:t>От 2015 г. – състава на комисията (КЕВР) се избира от </a:t>
            </a:r>
            <a:r>
              <a:rPr lang="bg-BG" sz="1400" dirty="0" smtClean="0"/>
              <a:t>Народно събрание</a:t>
            </a:r>
            <a:endParaRPr lang="bg-BG" sz="1400" dirty="0"/>
          </a:p>
          <a:p>
            <a:pPr marL="0" indent="0">
              <a:buClr>
                <a:schemeClr val="accent3"/>
              </a:buClr>
              <a:buFont typeface="Wingdings" pitchFamily="2" charset="2"/>
              <a:buNone/>
              <a:defRPr/>
            </a:pPr>
            <a:endParaRPr lang="bg-BG" sz="1400" dirty="0" smtClean="0"/>
          </a:p>
          <a:p>
            <a:pPr marL="0" indent="0"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bg-BG" sz="1400" dirty="0" smtClean="0"/>
              <a:t>Комисията </a:t>
            </a:r>
            <a:r>
              <a:rPr lang="bg-BG" sz="1400" dirty="0"/>
              <a:t>се състои от 9 членове: председател, юрист, икономист, 2 комисари със стаж във ВиК сектора, 4 комисари със стаж в </a:t>
            </a:r>
            <a:r>
              <a:rPr lang="bg-BG" sz="1400" dirty="0" smtClean="0"/>
              <a:t>енергетиката</a:t>
            </a:r>
            <a:endParaRPr lang="bg-BG" sz="1400" dirty="0"/>
          </a:p>
          <a:p>
            <a:pPr marL="0" indent="0"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bg-BG" sz="1400" dirty="0"/>
              <a:t>2 състава – </a:t>
            </a:r>
            <a:r>
              <a:rPr lang="bg-BG" sz="1400" dirty="0" smtClean="0"/>
              <a:t>Енергетика </a:t>
            </a:r>
            <a:r>
              <a:rPr lang="bg-BG" sz="1400" dirty="0"/>
              <a:t>и ВиК услуги – разглеждат въпроси свързани с </a:t>
            </a:r>
            <a:r>
              <a:rPr lang="bg-BG" sz="1400" dirty="0" smtClean="0"/>
              <a:t>бизнес планове, цени </a:t>
            </a:r>
            <a:r>
              <a:rPr lang="bg-BG" sz="1400" dirty="0"/>
              <a:t>и </a:t>
            </a:r>
            <a:r>
              <a:rPr lang="bg-BG" sz="1400" dirty="0" smtClean="0"/>
              <a:t>жалби на потребители</a:t>
            </a:r>
            <a:endParaRPr lang="bg-BG" sz="1400" dirty="0"/>
          </a:p>
          <a:p>
            <a:pPr marL="0" indent="0"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bg-BG" sz="1400" dirty="0"/>
              <a:t>Специализирана и обща администрация – 145 души, включително 20 човека </a:t>
            </a:r>
            <a:r>
              <a:rPr lang="bg-BG" sz="1400" dirty="0" smtClean="0"/>
              <a:t>в главна дирекция „ВиК услуги“</a:t>
            </a:r>
            <a:endParaRPr lang="bg-BG" sz="1400" dirty="0"/>
          </a:p>
          <a:p>
            <a:pPr marL="0" indent="0"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bg-BG" sz="1400" dirty="0"/>
              <a:t>Увеличение до 165 души, включително 26 човека в главна дирекция „ВиК услуги“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5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2400" dirty="0" smtClean="0"/>
              <a:t>Хронология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5257800"/>
          </a:xfrm>
        </p:spPr>
        <p:txBody>
          <a:bodyPr>
            <a:normAutofit/>
          </a:bodyPr>
          <a:lstStyle/>
          <a:p>
            <a:r>
              <a:rPr lang="bg-BG" sz="1400" dirty="0">
                <a:cs typeface="Times New Roman" panose="02020603050405020304" pitchFamily="18" charset="0"/>
              </a:rPr>
              <a:t>До 2005 г. </a:t>
            </a:r>
            <a:r>
              <a:rPr lang="bg-BG" sz="1400" dirty="0" smtClean="0">
                <a:cs typeface="Times New Roman" panose="02020603050405020304" pitchFamily="18" charset="0"/>
              </a:rPr>
              <a:t>– регулиране от собственика на ВиК оператора</a:t>
            </a:r>
            <a:endParaRPr lang="bg-BG" sz="1400" dirty="0">
              <a:cs typeface="Times New Roman" panose="02020603050405020304" pitchFamily="18" charset="0"/>
            </a:endParaRPr>
          </a:p>
          <a:p>
            <a:r>
              <a:rPr lang="bg-BG" sz="1400" dirty="0">
                <a:cs typeface="Times New Roman" panose="02020603050405020304" pitchFamily="18" charset="0"/>
              </a:rPr>
              <a:t>През 2005 г. е приет Закон за регулиране на ВиК услугите (ЗРВКУ), съгласно който съществуващият енергиен регулатор (ДКЕР) започва да регулира и ВиК сектора (ДКЕВР).</a:t>
            </a:r>
          </a:p>
          <a:p>
            <a:r>
              <a:rPr lang="bg-BG" sz="1400" dirty="0">
                <a:cs typeface="Times New Roman" panose="02020603050405020304" pitchFamily="18" charset="0"/>
              </a:rPr>
              <a:t>ЗРВКУ определя начина на регулиране на качеството на ВиК услугите (15 основни групи показатели за качество), дефинира основни критерии и параметри на бизнес плановете, механизмите за определяне на цените на ВиК услугите, и процеса на контрол върху дейността на ВиК операторите от страна на Комисията.</a:t>
            </a:r>
          </a:p>
          <a:p>
            <a:endParaRPr lang="bg-BG" sz="1400" dirty="0" smtClean="0">
              <a:cs typeface="Times New Roman" panose="02020603050405020304" pitchFamily="18" charset="0"/>
            </a:endParaRPr>
          </a:p>
          <a:p>
            <a:r>
              <a:rPr lang="bg-BG" sz="1400" dirty="0" smtClean="0">
                <a:cs typeface="Times New Roman" panose="02020603050405020304" pitchFamily="18" charset="0"/>
              </a:rPr>
              <a:t>През </a:t>
            </a:r>
            <a:r>
              <a:rPr lang="bg-BG" sz="1400" dirty="0">
                <a:cs typeface="Times New Roman" panose="02020603050405020304" pitchFamily="18" charset="0"/>
              </a:rPr>
              <a:t>2006 г. са приети наредби към ЗРВКУ за регулиране на качеството и цените на </a:t>
            </a:r>
            <a:r>
              <a:rPr lang="bg-BG" sz="1400" dirty="0" smtClean="0">
                <a:cs typeface="Times New Roman" panose="02020603050405020304" pitchFamily="18" charset="0"/>
              </a:rPr>
              <a:t>ВиК услугите, </a:t>
            </a:r>
            <a:r>
              <a:rPr lang="bg-BG" sz="1400" dirty="0">
                <a:cs typeface="Times New Roman" panose="02020603050405020304" pitchFamily="18" charset="0"/>
              </a:rPr>
              <a:t>и Комисията приема указания по тяхното прилагане за новия регулаторен период.</a:t>
            </a:r>
          </a:p>
          <a:p>
            <a:r>
              <a:rPr lang="bg-BG" sz="1400" dirty="0">
                <a:cs typeface="Times New Roman" panose="02020603050405020304" pitchFamily="18" charset="0"/>
              </a:rPr>
              <a:t>През 2006 г. започва 1-вият регулаторен период </a:t>
            </a:r>
            <a:r>
              <a:rPr lang="bg-BG" sz="1400" dirty="0" smtClean="0">
                <a:cs typeface="Times New Roman" panose="02020603050405020304" pitchFamily="18" charset="0"/>
              </a:rPr>
              <a:t>2006-2008 г. (3 години)</a:t>
            </a:r>
            <a:endParaRPr lang="bg-BG" sz="1400" dirty="0">
              <a:cs typeface="Times New Roman" panose="02020603050405020304" pitchFamily="18" charset="0"/>
            </a:endParaRPr>
          </a:p>
          <a:p>
            <a:endParaRPr lang="bg-BG" sz="1400" dirty="0" smtClean="0">
              <a:cs typeface="Times New Roman" panose="02020603050405020304" pitchFamily="18" charset="0"/>
            </a:endParaRPr>
          </a:p>
          <a:p>
            <a:r>
              <a:rPr lang="bg-BG" sz="1400" dirty="0" smtClean="0">
                <a:cs typeface="Times New Roman" panose="02020603050405020304" pitchFamily="18" charset="0"/>
              </a:rPr>
              <a:t>През </a:t>
            </a:r>
            <a:r>
              <a:rPr lang="bg-BG" sz="1400" dirty="0">
                <a:cs typeface="Times New Roman" panose="02020603050405020304" pitchFamily="18" charset="0"/>
              </a:rPr>
              <a:t>2009 г. започва 2-рият регулаторен </a:t>
            </a:r>
            <a:r>
              <a:rPr lang="bg-BG" sz="1400" dirty="0" smtClean="0">
                <a:cs typeface="Times New Roman" panose="02020603050405020304" pitchFamily="18" charset="0"/>
              </a:rPr>
              <a:t>период 2009-2013 г. </a:t>
            </a:r>
            <a:r>
              <a:rPr lang="bg-BG" sz="1400" dirty="0">
                <a:cs typeface="Times New Roman" panose="02020603050405020304" pitchFamily="18" charset="0"/>
              </a:rPr>
              <a:t>( 5 години</a:t>
            </a:r>
            <a:r>
              <a:rPr lang="bg-BG" sz="1400" dirty="0" smtClean="0">
                <a:cs typeface="Times New Roman" panose="02020603050405020304" pitchFamily="18" charset="0"/>
              </a:rPr>
              <a:t>). Изготвени са и са одобрени бизнес планове.</a:t>
            </a:r>
            <a:endParaRPr lang="bg-BG" sz="1400" dirty="0">
              <a:cs typeface="Times New Roman" panose="02020603050405020304" pitchFamily="18" charset="0"/>
            </a:endParaRPr>
          </a:p>
          <a:p>
            <a:r>
              <a:rPr lang="bg-BG" sz="1400" dirty="0">
                <a:cs typeface="Times New Roman" panose="02020603050405020304" pitchFamily="18" charset="0"/>
              </a:rPr>
              <a:t>През 2013 и 2015 г. този регулаторен период двукратно е удължен (до края на 2016 г</a:t>
            </a:r>
            <a:r>
              <a:rPr lang="bg-BG" sz="1400" dirty="0" smtClean="0">
                <a:cs typeface="Times New Roman" panose="02020603050405020304" pitchFamily="18" charset="0"/>
              </a:rPr>
              <a:t>.). Одобрените бизнес планове са допълнени за удължените периоди.</a:t>
            </a:r>
            <a:endParaRPr lang="bg-BG" sz="1400" dirty="0">
              <a:cs typeface="Times New Roman" panose="02020603050405020304" pitchFamily="18" charset="0"/>
            </a:endParaRPr>
          </a:p>
          <a:p>
            <a:endParaRPr lang="bg-BG" sz="1400" dirty="0" smtClean="0">
              <a:cs typeface="Times New Roman" panose="02020603050405020304" pitchFamily="18" charset="0"/>
            </a:endParaRPr>
          </a:p>
          <a:p>
            <a:r>
              <a:rPr lang="bg-BG" sz="1400" dirty="0" smtClean="0">
                <a:cs typeface="Times New Roman" panose="02020603050405020304" pitchFamily="18" charset="0"/>
              </a:rPr>
              <a:t>През </a:t>
            </a:r>
            <a:r>
              <a:rPr lang="bg-BG" sz="1400" dirty="0">
                <a:cs typeface="Times New Roman" panose="02020603050405020304" pitchFamily="18" charset="0"/>
              </a:rPr>
              <a:t>2016 г. са приети нови наредби за регулиране на качеството и цените на </a:t>
            </a:r>
            <a:r>
              <a:rPr lang="bg-BG" sz="1400" dirty="0" smtClean="0">
                <a:cs typeface="Times New Roman" panose="02020603050405020304" pitchFamily="18" charset="0"/>
              </a:rPr>
              <a:t>ВиК услугите </a:t>
            </a:r>
            <a:r>
              <a:rPr lang="bg-BG" sz="1400" dirty="0">
                <a:cs typeface="Times New Roman" panose="02020603050405020304" pitchFamily="18" charset="0"/>
              </a:rPr>
              <a:t>и Комисията приема указания по тяхното прилагане за новия регулаторен период.</a:t>
            </a:r>
          </a:p>
          <a:p>
            <a:r>
              <a:rPr lang="bg-BG" sz="1400" dirty="0">
                <a:cs typeface="Times New Roman" panose="02020603050405020304" pitchFamily="18" charset="0"/>
              </a:rPr>
              <a:t>През 2017 г. започва 3-тия регулаторен период </a:t>
            </a:r>
            <a:r>
              <a:rPr lang="bg-BG" sz="1400" dirty="0" smtClean="0">
                <a:cs typeface="Times New Roman" panose="02020603050405020304" pitchFamily="18" charset="0"/>
              </a:rPr>
              <a:t>2017-2021 г. (5 </a:t>
            </a:r>
            <a:r>
              <a:rPr lang="bg-BG" sz="1400" dirty="0">
                <a:cs typeface="Times New Roman" panose="02020603050405020304" pitchFamily="18" charset="0"/>
              </a:rPr>
              <a:t>години).</a:t>
            </a:r>
          </a:p>
          <a:p>
            <a:pPr marL="0" indent="0">
              <a:buClr>
                <a:schemeClr val="accent3"/>
              </a:buClr>
              <a:buNone/>
              <a:defRPr/>
            </a:pPr>
            <a:endParaRPr lang="bg-BG" sz="1400" dirty="0">
              <a:cs typeface="Times New Roman" panose="02020603050405020304" pitchFamily="18" charset="0"/>
            </a:endParaRPr>
          </a:p>
          <a:p>
            <a:endParaRPr lang="bg-BG" sz="1400" dirty="0"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2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Какво постигнахме 2009-201</a:t>
            </a:r>
            <a:r>
              <a:rPr lang="en-US" sz="2400" dirty="0" smtClean="0"/>
              <a:t>6</a:t>
            </a:r>
            <a:r>
              <a:rPr lang="bg-BG" sz="2400" dirty="0" smtClean="0"/>
              <a:t> г.</a:t>
            </a:r>
            <a:endParaRPr lang="bg-BG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41514" y="6248400"/>
            <a:ext cx="42672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bg-BG" sz="1050" b="1" dirty="0" smtClean="0"/>
              <a:t>Сравнителен анализ на ВиК сектора за периода 2009-2014 г.</a:t>
            </a:r>
            <a:endParaRPr lang="en-US" sz="1050" b="1" dirty="0" smtClean="0"/>
          </a:p>
          <a:p>
            <a:pPr algn="l"/>
            <a:r>
              <a:rPr lang="bg-BG" sz="1050" b="1" dirty="0" smtClean="0"/>
              <a:t>Предварителни данни за периода 2015-2016 г.</a:t>
            </a:r>
            <a:endParaRPr lang="bg-BG" sz="105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7840053"/>
              </p:ext>
            </p:extLst>
          </p:nvPr>
        </p:nvGraphicFramePr>
        <p:xfrm>
          <a:off x="1219200" y="1219201"/>
          <a:ext cx="5334000" cy="198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7463778"/>
              </p:ext>
            </p:extLst>
          </p:nvPr>
        </p:nvGraphicFramePr>
        <p:xfrm>
          <a:off x="3657599" y="3429000"/>
          <a:ext cx="487680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2824524"/>
              </p:ext>
            </p:extLst>
          </p:nvPr>
        </p:nvGraphicFramePr>
        <p:xfrm>
          <a:off x="304800" y="3505200"/>
          <a:ext cx="3200399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2674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Какво постигнахме 2009-2016г.</a:t>
            </a:r>
            <a:endParaRPr lang="bg-BG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9237270"/>
              </p:ext>
            </p:extLst>
          </p:nvPr>
        </p:nvGraphicFramePr>
        <p:xfrm>
          <a:off x="1295400" y="1143000"/>
          <a:ext cx="5810250" cy="190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141514" y="6248400"/>
            <a:ext cx="42672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bg-BG" sz="1050" b="1" dirty="0" smtClean="0"/>
              <a:t>Сравнителен анализ на ВиК сектора за периода 2009-2014 г.</a:t>
            </a:r>
            <a:endParaRPr lang="en-US" sz="1050" b="1" dirty="0" smtClean="0"/>
          </a:p>
          <a:p>
            <a:pPr algn="l"/>
            <a:r>
              <a:rPr lang="bg-BG" sz="1050" b="1" dirty="0" smtClean="0"/>
              <a:t>Предварителни данни за периода 2015-2016 г.</a:t>
            </a:r>
            <a:endParaRPr lang="bg-BG" sz="1050" dirty="0"/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9849691"/>
              </p:ext>
            </p:extLst>
          </p:nvPr>
        </p:nvGraphicFramePr>
        <p:xfrm>
          <a:off x="1" y="3276600"/>
          <a:ext cx="4267200" cy="2576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1784379"/>
              </p:ext>
            </p:extLst>
          </p:nvPr>
        </p:nvGraphicFramePr>
        <p:xfrm>
          <a:off x="4191000" y="3124200"/>
          <a:ext cx="3990975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4744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Реформа в сектор ВиК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848600" cy="5562600"/>
          </a:xfrm>
        </p:spPr>
        <p:txBody>
          <a:bodyPr>
            <a:noAutofit/>
          </a:bodyPr>
          <a:lstStyle/>
          <a:p>
            <a:pPr marL="0" indent="0">
              <a:buClr>
                <a:schemeClr val="accent3"/>
              </a:buClr>
              <a:buNone/>
              <a:defRPr/>
            </a:pPr>
            <a:r>
              <a:rPr lang="bg-BG" sz="1400" b="1" u="sng" dirty="0">
                <a:solidFill>
                  <a:schemeClr val="tx1">
                    <a:lumMod val="85000"/>
                  </a:schemeClr>
                </a:solidFill>
              </a:rPr>
              <a:t>Приети промени в Закон за водите през </a:t>
            </a:r>
            <a:r>
              <a:rPr lang="bg-BG" sz="1400" b="1" u="sng" dirty="0" smtClean="0">
                <a:solidFill>
                  <a:schemeClr val="tx1">
                    <a:lumMod val="85000"/>
                  </a:schemeClr>
                </a:solidFill>
              </a:rPr>
              <a:t>2009 г.</a:t>
            </a:r>
            <a:endParaRPr lang="bg-BG" sz="1400" b="1" u="sng" dirty="0">
              <a:solidFill>
                <a:schemeClr val="tx1">
                  <a:lumMod val="85000"/>
                </a:schemeClr>
              </a:solidFill>
            </a:endParaRPr>
          </a:p>
          <a:p>
            <a:pPr marL="457200" indent="-457200">
              <a:buClr>
                <a:schemeClr val="accent3"/>
              </a:buClr>
              <a:defRPr/>
            </a:pP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Въвеждане принцип на 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обособени територии</a:t>
            </a:r>
          </a:p>
          <a:p>
            <a:pPr marL="457200" indent="-457200">
              <a:buClr>
                <a:schemeClr val="accent3"/>
              </a:buClr>
              <a:defRPr/>
            </a:pP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ВиК мрежи и съоръжения – публична държавна или общинска собственост</a:t>
            </a:r>
          </a:p>
          <a:p>
            <a:pPr marL="457200" indent="-457200">
              <a:buClr>
                <a:schemeClr val="accent3"/>
              </a:buClr>
              <a:defRPr/>
            </a:pP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Въвеждане на нов орган - 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Асоциации по ВиК (</a:t>
            </a:r>
            <a:r>
              <a:rPr lang="bg-BG" sz="1400" dirty="0" err="1">
                <a:solidFill>
                  <a:schemeClr val="tx1">
                    <a:lumMod val="85000"/>
                  </a:schemeClr>
                </a:solidFill>
              </a:rPr>
              <a:t>АВиК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)</a:t>
            </a:r>
          </a:p>
          <a:p>
            <a:pPr marL="457200" indent="-457200">
              <a:buClr>
                <a:schemeClr val="accent3"/>
              </a:buClr>
              <a:defRPr/>
            </a:pP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Определяне на ВиК оператори от </a:t>
            </a:r>
            <a:r>
              <a:rPr lang="bg-BG" sz="1400" dirty="0" err="1" smtClean="0">
                <a:solidFill>
                  <a:schemeClr val="tx1">
                    <a:lumMod val="85000"/>
                  </a:schemeClr>
                </a:solidFill>
              </a:rPr>
              <a:t>АВиК</a:t>
            </a: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 / Общински съвети</a:t>
            </a:r>
            <a:endParaRPr lang="bg-BG" sz="1400" dirty="0">
              <a:solidFill>
                <a:schemeClr val="tx1">
                  <a:lumMod val="85000"/>
                </a:schemeClr>
              </a:solidFill>
            </a:endParaRPr>
          </a:p>
          <a:p>
            <a:pPr marL="457200" indent="-457200">
              <a:buClr>
                <a:schemeClr val="accent3"/>
              </a:buClr>
              <a:defRPr/>
            </a:pP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Сключване на договори за управление между </a:t>
            </a:r>
            <a:r>
              <a:rPr lang="bg-BG" sz="1400" dirty="0" err="1" smtClean="0">
                <a:solidFill>
                  <a:schemeClr val="tx1">
                    <a:lumMod val="85000"/>
                  </a:schemeClr>
                </a:solidFill>
              </a:rPr>
              <a:t>АВиК</a:t>
            </a: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 / ОС 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и </a:t>
            </a: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ВиК оператори </a:t>
            </a:r>
            <a:endParaRPr lang="bg-BG" sz="1400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Clr>
                <a:schemeClr val="accent3"/>
              </a:buClr>
              <a:buNone/>
              <a:defRPr/>
            </a:pPr>
            <a:endParaRPr lang="bg-BG" sz="1400" b="1" u="sng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Clr>
                <a:schemeClr val="accent3"/>
              </a:buClr>
              <a:buNone/>
              <a:defRPr/>
            </a:pPr>
            <a:r>
              <a:rPr lang="bg-BG" sz="1400" b="1" u="sng" dirty="0" smtClean="0">
                <a:solidFill>
                  <a:schemeClr val="tx1">
                    <a:lumMod val="85000"/>
                  </a:schemeClr>
                </a:solidFill>
              </a:rPr>
              <a:t>Изменения в Закона за водите през 2013 г.</a:t>
            </a:r>
            <a:endParaRPr lang="bg-BG" sz="1400" b="1" u="sng" dirty="0">
              <a:solidFill>
                <a:schemeClr val="tx1">
                  <a:lumMod val="85000"/>
                </a:schemeClr>
              </a:solidFill>
            </a:endParaRPr>
          </a:p>
          <a:p>
            <a:pPr marL="182880" indent="-182880">
              <a:buClr>
                <a:schemeClr val="accent3"/>
              </a:buClr>
              <a:defRPr/>
            </a:pP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Дефинирани срокове за описване на </a:t>
            </a: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ВиК 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активите от </a:t>
            </a: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ВиК 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операторите и общините, изготвяне на </a:t>
            </a: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окончателни протоколи за разпределение собствеността на ВиК активите от МРРБ, 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изваждане на </a:t>
            </a: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ВиК 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активите от балансите на операторите и общините, и предаването им на </a:t>
            </a:r>
            <a:r>
              <a:rPr lang="bg-BG" sz="1400" dirty="0" err="1" smtClean="0">
                <a:solidFill>
                  <a:schemeClr val="tx1">
                    <a:lumMod val="85000"/>
                  </a:schemeClr>
                </a:solidFill>
              </a:rPr>
              <a:t>АВиК</a:t>
            </a: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 / ОС;</a:t>
            </a:r>
            <a:endParaRPr lang="bg-BG" sz="1400" dirty="0">
              <a:solidFill>
                <a:schemeClr val="tx1">
                  <a:lumMod val="85000"/>
                </a:schemeClr>
              </a:solidFill>
            </a:endParaRPr>
          </a:p>
          <a:p>
            <a:pPr marL="182880" indent="-182880">
              <a:buClr>
                <a:schemeClr val="accent3"/>
              </a:buClr>
              <a:defRPr/>
            </a:pP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Посочени изисквания за съдържанието на договорите по реда на ЗВ 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между </a:t>
            </a:r>
            <a:r>
              <a:rPr lang="bg-BG" sz="1400" dirty="0" err="1" smtClean="0">
                <a:solidFill>
                  <a:schemeClr val="tx1">
                    <a:lumMod val="85000"/>
                  </a:schemeClr>
                </a:solidFill>
              </a:rPr>
              <a:t>АВиК</a:t>
            </a: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 / ОС и ВиК 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операторите;</a:t>
            </a:r>
          </a:p>
          <a:p>
            <a:pPr marL="182880" indent="-182880">
              <a:buClr>
                <a:schemeClr val="accent3"/>
              </a:buClr>
              <a:defRPr/>
            </a:pP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Удължаване на действащия регулаторен период на одобрените бизнес планове на </a:t>
            </a: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ВиК 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операторите до 31.12.2015 г. с оглед приключване на водната реформа.</a:t>
            </a:r>
          </a:p>
          <a:p>
            <a:pPr marL="0" indent="0">
              <a:buClr>
                <a:schemeClr val="accent3"/>
              </a:buClr>
              <a:buNone/>
              <a:defRPr/>
            </a:pPr>
            <a:endParaRPr lang="bg-BG" sz="1400" b="1" u="sng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Clr>
                <a:schemeClr val="accent3"/>
              </a:buClr>
              <a:buNone/>
              <a:defRPr/>
            </a:pPr>
            <a:r>
              <a:rPr lang="bg-BG" sz="1400" b="1" u="sng" dirty="0" smtClean="0">
                <a:solidFill>
                  <a:schemeClr val="tx1">
                    <a:lumMod val="85000"/>
                  </a:schemeClr>
                </a:solidFill>
              </a:rPr>
              <a:t>Изменения </a:t>
            </a:r>
            <a:r>
              <a:rPr lang="bg-BG" sz="1400" b="1" u="sng" dirty="0">
                <a:solidFill>
                  <a:schemeClr val="tx1">
                    <a:lumMod val="85000"/>
                  </a:schemeClr>
                </a:solidFill>
              </a:rPr>
              <a:t>в Закона за водите </a:t>
            </a:r>
            <a:r>
              <a:rPr lang="bg-BG" sz="1400" b="1" u="sng" dirty="0" smtClean="0">
                <a:solidFill>
                  <a:schemeClr val="tx1">
                    <a:lumMod val="85000"/>
                  </a:schemeClr>
                </a:solidFill>
              </a:rPr>
              <a:t>през 2015 г.</a:t>
            </a:r>
            <a:endParaRPr lang="bg-BG" sz="1400" b="1" u="sng" dirty="0">
              <a:solidFill>
                <a:schemeClr val="tx1">
                  <a:lumMod val="85000"/>
                </a:schemeClr>
              </a:solidFill>
            </a:endParaRPr>
          </a:p>
          <a:p>
            <a:pPr marL="182880" indent="-182880">
              <a:buClr>
                <a:schemeClr val="accent3"/>
              </a:buClr>
              <a:defRPr/>
            </a:pP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Приемане на правилото за единна цена на ВиК услугите на обособената територия</a:t>
            </a:r>
          </a:p>
          <a:p>
            <a:pPr marL="182880" indent="-182880">
              <a:buClr>
                <a:schemeClr val="accent3"/>
              </a:buClr>
              <a:defRPr/>
            </a:pPr>
            <a:r>
              <a:rPr lang="bg-BG" sz="1400" dirty="0" smtClean="0">
                <a:solidFill>
                  <a:schemeClr val="tx1">
                    <a:lumMod val="85000"/>
                  </a:schemeClr>
                </a:solidFill>
              </a:rPr>
              <a:t>Повторно </a:t>
            </a:r>
            <a:r>
              <a:rPr lang="bg-BG" sz="1400" dirty="0">
                <a:solidFill>
                  <a:schemeClr val="tx1">
                    <a:lumMod val="85000"/>
                  </a:schemeClr>
                </a:solidFill>
              </a:rPr>
              <a:t>удължаване на действащия регулаторен период на одобрените бизнес планове на В и К операторите до 31.12.2016 г.  </a:t>
            </a:r>
            <a:endParaRPr lang="bg-BG" sz="14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Clr>
                <a:schemeClr val="accent3"/>
              </a:buClr>
              <a:buNone/>
              <a:defRPr/>
            </a:pPr>
            <a:endParaRPr lang="bg-BG" sz="1400" b="1" u="sng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Clr>
                <a:schemeClr val="accent3"/>
              </a:buClr>
              <a:buNone/>
              <a:defRPr/>
            </a:pPr>
            <a:r>
              <a:rPr lang="bg-BG" sz="1400" b="1" u="sng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endParaRPr lang="bg-BG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6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Реформа в сектор ВиК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848600" cy="5562600"/>
          </a:xfrm>
        </p:spPr>
        <p:txBody>
          <a:bodyPr>
            <a:normAutofit/>
          </a:bodyPr>
          <a:lstStyle/>
          <a:p>
            <a:pPr marL="0" indent="0">
              <a:buClr>
                <a:schemeClr val="accent3"/>
              </a:buClr>
              <a:buNone/>
              <a:defRPr/>
            </a:pPr>
            <a:endParaRPr lang="bg-BG" sz="1400" b="1" u="sng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Clr>
                <a:schemeClr val="accent3"/>
              </a:buClr>
              <a:buNone/>
              <a:defRPr/>
            </a:pPr>
            <a:r>
              <a:rPr lang="bg-BG" sz="1400" b="1" u="sng" dirty="0" smtClean="0">
                <a:solidFill>
                  <a:schemeClr val="tx1">
                    <a:lumMod val="85000"/>
                  </a:schemeClr>
                </a:solidFill>
              </a:rPr>
              <a:t>Реално изпълнение</a:t>
            </a:r>
            <a:r>
              <a:rPr lang="bg-BG" sz="1400" b="1" dirty="0" smtClean="0">
                <a:solidFill>
                  <a:schemeClr val="tx1">
                    <a:lumMod val="85000"/>
                  </a:schemeClr>
                </a:solidFill>
              </a:rPr>
              <a:t>:</a:t>
            </a:r>
            <a:endParaRPr lang="bg-BG" sz="1400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bg-BG" sz="1400" dirty="0" smtClean="0"/>
              <a:t>През 2014 г. е изготвен правилник за организацията и дейността на Асоциацията по ВиК. </a:t>
            </a:r>
          </a:p>
          <a:p>
            <a:r>
              <a:rPr lang="bg-BG" sz="1400" dirty="0" smtClean="0"/>
              <a:t>През 2014-2015 г. са учредени </a:t>
            </a:r>
            <a:r>
              <a:rPr lang="bg-BG" sz="1400" dirty="0" err="1" smtClean="0"/>
              <a:t>АВиК</a:t>
            </a:r>
            <a:r>
              <a:rPr lang="bg-BG" sz="1400" dirty="0" smtClean="0"/>
              <a:t>.</a:t>
            </a:r>
          </a:p>
          <a:p>
            <a:r>
              <a:rPr lang="bg-BG" sz="1400" dirty="0" smtClean="0"/>
              <a:t>През 2015 г. е </a:t>
            </a:r>
            <a:r>
              <a:rPr lang="bg-BG" sz="1400" dirty="0" err="1" smtClean="0"/>
              <a:t>финализиран</a:t>
            </a:r>
            <a:r>
              <a:rPr lang="bg-BG" sz="1400" dirty="0" smtClean="0"/>
              <a:t> проект на типов договор по реда на ЗВ от страна на МРРБ.</a:t>
            </a:r>
          </a:p>
          <a:p>
            <a:r>
              <a:rPr lang="bg-BG" sz="1400" dirty="0" smtClean="0"/>
              <a:t>През 2015 - 2017 г. са сключени договори </a:t>
            </a:r>
            <a:r>
              <a:rPr lang="bg-BG" sz="1400" dirty="0" err="1" smtClean="0"/>
              <a:t>АВиК</a:t>
            </a:r>
            <a:r>
              <a:rPr lang="bg-BG" sz="1400" dirty="0" smtClean="0"/>
              <a:t> – ВиК оператори в 267области, и са предприети действия по отписване на публичните ВиК активи от дружествата.</a:t>
            </a:r>
          </a:p>
          <a:p>
            <a:r>
              <a:rPr lang="bg-BG" sz="1400" dirty="0" smtClean="0"/>
              <a:t>Не са сключени договори и не са отписани публичните активи в 1 държавно, и във всички 21 общински ВиК оператори.</a:t>
            </a:r>
          </a:p>
          <a:p>
            <a:r>
              <a:rPr lang="bg-BG" sz="1400" dirty="0" smtClean="0"/>
              <a:t>През 2016-2017 г. са предприети действия по окрупняване чрез присъединяване или отпадане на нови общини към регионалните </a:t>
            </a:r>
            <a:r>
              <a:rPr lang="bg-BG" sz="1400" dirty="0" err="1" smtClean="0"/>
              <a:t>АВиК</a:t>
            </a:r>
            <a:r>
              <a:rPr lang="bg-BG" sz="1400" dirty="0" smtClean="0"/>
              <a:t> в 10 области (Хасково и Стара Загора, Плевен, София-област, Габрово, Кюстендил, Велико Търново, Разград, Благоевград и Пазарджик</a:t>
            </a:r>
            <a:r>
              <a:rPr lang="bg-BG" sz="1400" dirty="0"/>
              <a:t>). </a:t>
            </a:r>
            <a:r>
              <a:rPr lang="bg-BG" sz="1400" dirty="0" smtClean="0"/>
              <a:t>Предстои </a:t>
            </a:r>
            <a:r>
              <a:rPr lang="bg-BG" sz="1400" dirty="0"/>
              <a:t>окрупняване и в област Търговище. </a:t>
            </a:r>
            <a:endParaRPr lang="bg-BG" sz="1400" dirty="0" smtClean="0"/>
          </a:p>
          <a:p>
            <a:r>
              <a:rPr lang="bg-BG" sz="1400" dirty="0" smtClean="0"/>
              <a:t>Реално окрупняване е извършено само в област Велико Търново, в останалите области не са подписани анекси, не са издадени окончателни протоколи за публичните ВиК активи.</a:t>
            </a:r>
          </a:p>
          <a:p>
            <a:r>
              <a:rPr lang="bg-BG" sz="1400" dirty="0" smtClean="0"/>
              <a:t>В областите Монтана, Ловеч, Благоевград, Кюстендил и Пазарджик към момента няма пълно окрупняване.</a:t>
            </a:r>
          </a:p>
          <a:p>
            <a:r>
              <a:rPr lang="bg-BG" sz="1400" dirty="0" smtClean="0"/>
              <a:t>През 2017 г. в КЕВР е представен за становище от МРРБ проект на </a:t>
            </a:r>
            <a:r>
              <a:rPr lang="ru-RU" sz="1400" dirty="0" err="1"/>
              <a:t>Наредба</a:t>
            </a:r>
            <a:r>
              <a:rPr lang="ru-RU" sz="1400" dirty="0"/>
              <a:t> за </a:t>
            </a:r>
            <a:r>
              <a:rPr lang="ru-RU" sz="1400" dirty="0" err="1"/>
              <a:t>критериите</a:t>
            </a:r>
            <a:r>
              <a:rPr lang="ru-RU" sz="1400" dirty="0"/>
              <a:t> и </a:t>
            </a:r>
            <a:r>
              <a:rPr lang="ru-RU" sz="1400" dirty="0" err="1"/>
              <a:t>изискванията</a:t>
            </a:r>
            <a:r>
              <a:rPr lang="ru-RU" sz="1400" dirty="0"/>
              <a:t> </a:t>
            </a:r>
            <a:r>
              <a:rPr lang="ru-RU" sz="1400" dirty="0" err="1"/>
              <a:t>към</a:t>
            </a:r>
            <a:r>
              <a:rPr lang="ru-RU" sz="1400" dirty="0"/>
              <a:t> ВиК </a:t>
            </a:r>
            <a:r>
              <a:rPr lang="ru-RU" sz="1400" dirty="0" err="1" smtClean="0"/>
              <a:t>операторите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Не е </a:t>
            </a:r>
            <a:r>
              <a:rPr lang="ru-RU" sz="1400" dirty="0" err="1" smtClean="0"/>
              <a:t>създадена</a:t>
            </a:r>
            <a:r>
              <a:rPr lang="ru-RU" sz="1400" dirty="0" smtClean="0"/>
              <a:t> и не се </a:t>
            </a:r>
            <a:r>
              <a:rPr lang="ru-RU" sz="1400" dirty="0" err="1" smtClean="0"/>
              <a:t>поддържа</a:t>
            </a:r>
            <a:r>
              <a:rPr lang="ru-RU" sz="1400" dirty="0"/>
              <a:t> </a:t>
            </a:r>
            <a:r>
              <a:rPr lang="ru-RU" sz="1400" dirty="0" err="1"/>
              <a:t>Единна</a:t>
            </a:r>
            <a:r>
              <a:rPr lang="ru-RU" sz="1400" dirty="0"/>
              <a:t> </a:t>
            </a:r>
            <a:r>
              <a:rPr lang="ru-RU" sz="1400" dirty="0" err="1"/>
              <a:t>информационна</a:t>
            </a:r>
            <a:r>
              <a:rPr lang="ru-RU" sz="1400" dirty="0"/>
              <a:t> система за ВиК </a:t>
            </a:r>
            <a:r>
              <a:rPr lang="ru-RU" sz="1400" dirty="0" err="1"/>
              <a:t>услугите</a:t>
            </a:r>
            <a:r>
              <a:rPr lang="ru-RU" sz="1400" dirty="0"/>
              <a:t>, и </a:t>
            </a:r>
            <a:r>
              <a:rPr lang="ru-RU" sz="1400" dirty="0" err="1" smtClean="0"/>
              <a:t>Регистър</a:t>
            </a:r>
            <a:r>
              <a:rPr lang="ru-RU" sz="1400" dirty="0" smtClean="0"/>
              <a:t> </a:t>
            </a:r>
            <a:r>
              <a:rPr lang="ru-RU" sz="1400" dirty="0"/>
              <a:t>на </a:t>
            </a:r>
            <a:r>
              <a:rPr lang="ru-RU" sz="1400" dirty="0" err="1"/>
              <a:t>асоциациите</a:t>
            </a:r>
            <a:r>
              <a:rPr lang="ru-RU" sz="1400" dirty="0"/>
              <a:t> по ВиК и на ВиК </a:t>
            </a:r>
            <a:r>
              <a:rPr lang="ru-RU" sz="1400" dirty="0" err="1" smtClean="0"/>
              <a:t>операторите</a:t>
            </a:r>
            <a:r>
              <a:rPr lang="ru-RU" sz="1400" dirty="0" smtClean="0"/>
              <a:t>, </a:t>
            </a:r>
            <a:r>
              <a:rPr lang="ru-RU" sz="1400" dirty="0" err="1" smtClean="0"/>
              <a:t>изисквани</a:t>
            </a:r>
            <a:r>
              <a:rPr lang="ru-RU" sz="1400" dirty="0" smtClean="0"/>
              <a:t> </a:t>
            </a:r>
            <a:r>
              <a:rPr lang="ru-RU" sz="1400" dirty="0" err="1" smtClean="0"/>
              <a:t>съгласно</a:t>
            </a:r>
            <a:r>
              <a:rPr lang="ru-RU" sz="1400" dirty="0" smtClean="0"/>
              <a:t> ЗВ.</a:t>
            </a:r>
            <a:endParaRPr lang="bg-BG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8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Реформа в регулирането на сектор ВиК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924800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bg-BG" sz="1400" dirty="0" smtClean="0"/>
              <a:t>През периода 2014-2015 г. са изготвени проекти на изцяло нови наредби за регулиране на качеството и цените на ВиК услугите съвместно с усилията на Световна банка (в качеството си на консултант на МРРБ) и КЕВР.</a:t>
            </a:r>
            <a:endParaRPr lang="bg-BG" sz="1400" dirty="0"/>
          </a:p>
          <a:p>
            <a:pPr marL="0" lvl="0" indent="0">
              <a:buNone/>
            </a:pPr>
            <a:r>
              <a:rPr lang="bg-BG" sz="1400" dirty="0" smtClean="0"/>
              <a:t>Разработването </a:t>
            </a:r>
            <a:r>
              <a:rPr lang="bg-BG" sz="1400" dirty="0"/>
              <a:t>на двете наредби е извършено след задълбочен анализ и оценка на основните нормативни актове, приложими в отрасъла, функционалните отговорности, ресурси и капацитет на КЕВР и съществуващите взаимоотношения между КЕВР и заинтересованите страни в отрасъла.</a:t>
            </a:r>
          </a:p>
          <a:p>
            <a:pPr marL="0" lvl="0" indent="0">
              <a:buNone/>
            </a:pPr>
            <a:r>
              <a:rPr lang="bg-BG" sz="1400" dirty="0"/>
              <a:t>В наредбата за регулиране на качеството на ВиК услугите е използвана методологията на Международната водна асоциация (</a:t>
            </a:r>
            <a:r>
              <a:rPr lang="en-US" sz="1400" dirty="0"/>
              <a:t>IWA).</a:t>
            </a:r>
            <a:endParaRPr lang="bg-BG" sz="1400" dirty="0"/>
          </a:p>
          <a:p>
            <a:pPr marL="0" lvl="0" indent="0">
              <a:buNone/>
            </a:pPr>
            <a:r>
              <a:rPr lang="bg-BG" sz="1400" dirty="0"/>
              <a:t>В наредбата за регулиране на цените на ВиК услугите са използвани добрите международни практики за ценообразуване, като са отразени специфичните условия на ВиК сектора в България, с цел предоставяне на устойчиви ВиК услуги</a:t>
            </a:r>
            <a:r>
              <a:rPr lang="bg-BG" sz="1400" dirty="0" smtClean="0"/>
              <a:t>.</a:t>
            </a:r>
          </a:p>
          <a:p>
            <a:pPr marL="0" lvl="0" indent="0">
              <a:buNone/>
            </a:pPr>
            <a:r>
              <a:rPr lang="bg-BG" sz="1400" dirty="0" smtClean="0"/>
              <a:t>Новите наредби са приети от Министерски съвет през м. януари 2016 г., прилагат се от 01.</a:t>
            </a:r>
            <a:r>
              <a:rPr lang="bg-BG" sz="1400" dirty="0" err="1" smtClean="0"/>
              <a:t>01</a:t>
            </a:r>
            <a:r>
              <a:rPr lang="bg-BG" sz="1400" dirty="0" smtClean="0"/>
              <a:t>.2017 г., и с тях се постига:</a:t>
            </a:r>
          </a:p>
          <a:p>
            <a:pPr lvl="0"/>
            <a:r>
              <a:rPr lang="bg-BG" sz="1400" dirty="0"/>
              <a:t>по-ясна регламентация и оптимизиране на реда и условията, при които ще се осъществява занапред административната регулация на цените и качеството на В и К услугите;</a:t>
            </a:r>
          </a:p>
          <a:p>
            <a:pPr lvl="0"/>
            <a:r>
              <a:rPr lang="bg-BG" sz="1400" dirty="0" smtClean="0"/>
              <a:t>по-ясна </a:t>
            </a:r>
            <a:r>
              <a:rPr lang="bg-BG" sz="1400" dirty="0" err="1"/>
              <a:t>предвидимост</a:t>
            </a:r>
            <a:r>
              <a:rPr lang="bg-BG" sz="1400" dirty="0"/>
              <a:t> на регулаторния режим.</a:t>
            </a:r>
          </a:p>
          <a:p>
            <a:pPr lvl="0"/>
            <a:endParaRPr lang="bg-BG" sz="1400" dirty="0"/>
          </a:p>
          <a:p>
            <a:endParaRPr lang="bg-BG" sz="1400" dirty="0" smtClean="0"/>
          </a:p>
          <a:p>
            <a:endParaRPr lang="bg-BG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6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/>
              <a:t>Реформа в регулирането на сектор ВиК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g-BG" sz="1400" dirty="0" smtClean="0"/>
              <a:t>След приемането на новите наредби, КЕВР прие пакет от указания по тяхното прилагане през новия регулаторен период 2017-2021 г., включително:</a:t>
            </a:r>
          </a:p>
          <a:p>
            <a:pPr lvl="0"/>
            <a:r>
              <a:rPr lang="bg-BG" sz="1400" dirty="0"/>
              <a:t>Указания за прилагане на Наредбата за регулиране на качеството на </a:t>
            </a:r>
            <a:r>
              <a:rPr lang="bg-BG" sz="1400" dirty="0" smtClean="0"/>
              <a:t>ВиК услуги;</a:t>
            </a:r>
            <a:endParaRPr lang="bg-BG" sz="1400" dirty="0"/>
          </a:p>
          <a:p>
            <a:pPr lvl="0"/>
            <a:r>
              <a:rPr lang="bg-BG" sz="1400" dirty="0"/>
              <a:t>Указания за образуване на цените на </a:t>
            </a:r>
            <a:r>
              <a:rPr lang="bg-BG" sz="1400" dirty="0" smtClean="0"/>
              <a:t>ВиК услуги </a:t>
            </a:r>
            <a:r>
              <a:rPr lang="bg-BG" sz="1400" dirty="0"/>
              <a:t>чрез метода „горна граница на цени“ </a:t>
            </a:r>
            <a:r>
              <a:rPr lang="bg-BG" sz="1400" dirty="0" smtClean="0"/>
              <a:t> </a:t>
            </a:r>
            <a:endParaRPr lang="bg-BG" sz="1400" dirty="0"/>
          </a:p>
          <a:p>
            <a:pPr lvl="0"/>
            <a:r>
              <a:rPr lang="bg-BG" sz="1400" dirty="0"/>
              <a:t>Решение № НВ-1от 19.04.2016 г. за утвърждаване на норма на възвръщаемост на собствения </a:t>
            </a:r>
            <a:r>
              <a:rPr lang="bg-BG" sz="1400" dirty="0" smtClean="0"/>
              <a:t>и </a:t>
            </a:r>
            <a:r>
              <a:rPr lang="bg-BG" sz="1400" dirty="0"/>
              <a:t>на привлечения </a:t>
            </a:r>
            <a:r>
              <a:rPr lang="bg-BG" sz="1400" dirty="0" smtClean="0"/>
              <a:t>капитал</a:t>
            </a:r>
            <a:r>
              <a:rPr lang="bg-BG" sz="1400" dirty="0"/>
              <a:t>, и нетен цикъл на оборотния капитал (НЦОК) в дни по години за съответните групи ВиК оператори за регулаторен период 2017-2021 г.;</a:t>
            </a:r>
          </a:p>
          <a:p>
            <a:pPr lvl="0"/>
            <a:r>
              <a:rPr lang="bg-BG" sz="1400" dirty="0"/>
              <a:t>Решение № ПК-1 от 22.06.2016 г. за определяне на групи ВиК оператори и определяне на прогнозни конкретни цели за показателите за качество на ВиК услугите за регулаторен период 2017-2021 г</a:t>
            </a:r>
            <a:r>
              <a:rPr lang="bg-BG" sz="1400" dirty="0" smtClean="0"/>
              <a:t>.</a:t>
            </a:r>
          </a:p>
          <a:p>
            <a:pPr lvl="0"/>
            <a:r>
              <a:rPr lang="bg-BG" sz="1400" dirty="0" smtClean="0"/>
              <a:t>Правила за водене на Единна система за регулаторна отчетност, с посочени конкретни изисквания за разделно отчитане на оперативни и капиталови разходи.</a:t>
            </a:r>
          </a:p>
          <a:p>
            <a:pPr marL="0" lvl="0" indent="0">
              <a:buNone/>
            </a:pPr>
            <a:endParaRPr lang="ru-RU" sz="1400" dirty="0" smtClean="0"/>
          </a:p>
          <a:p>
            <a:pPr marL="0" lvl="0" indent="0">
              <a:buNone/>
            </a:pPr>
            <a:r>
              <a:rPr lang="ru-RU" sz="1400" dirty="0" smtClean="0"/>
              <a:t>В </a:t>
            </a:r>
            <a:r>
              <a:rPr lang="ru-RU" sz="1400" dirty="0" err="1" smtClean="0"/>
              <a:t>допълнение</a:t>
            </a:r>
            <a:r>
              <a:rPr lang="ru-RU" sz="1400" dirty="0" smtClean="0"/>
              <a:t> КЕВР:</a:t>
            </a:r>
          </a:p>
          <a:p>
            <a:r>
              <a:rPr lang="ru-RU" sz="1400" dirty="0" err="1" smtClean="0"/>
              <a:t>Проведе</a:t>
            </a:r>
            <a:r>
              <a:rPr lang="ru-RU" sz="1400" dirty="0" smtClean="0"/>
              <a:t> </a:t>
            </a:r>
            <a:r>
              <a:rPr lang="ru-RU" sz="1400" dirty="0" err="1" smtClean="0"/>
              <a:t>редица</a:t>
            </a:r>
            <a:r>
              <a:rPr lang="ru-RU" sz="1400" dirty="0" smtClean="0"/>
              <a:t> работни </a:t>
            </a:r>
            <a:r>
              <a:rPr lang="ru-RU" sz="1400" dirty="0" err="1" smtClean="0"/>
              <a:t>срещи</a:t>
            </a:r>
            <a:r>
              <a:rPr lang="ru-RU" sz="1400" dirty="0" smtClean="0"/>
              <a:t> и обучения на ВиК </a:t>
            </a:r>
            <a:r>
              <a:rPr lang="ru-RU" sz="1400" dirty="0" err="1" smtClean="0"/>
              <a:t>операторите</a:t>
            </a:r>
            <a:r>
              <a:rPr lang="ru-RU" sz="1400" dirty="0" smtClean="0"/>
              <a:t>;</a:t>
            </a:r>
          </a:p>
          <a:p>
            <a:pPr lvl="0"/>
            <a:r>
              <a:rPr lang="ru-RU" sz="1400" dirty="0" err="1" smtClean="0"/>
              <a:t>Прие</a:t>
            </a:r>
            <a:r>
              <a:rPr lang="ru-RU" sz="1400" dirty="0" smtClean="0"/>
              <a:t> Анализ </a:t>
            </a:r>
            <a:r>
              <a:rPr lang="ru-RU" sz="1400" dirty="0"/>
              <a:t>на </a:t>
            </a:r>
            <a:r>
              <a:rPr lang="ru-RU" sz="1400" dirty="0" err="1"/>
              <a:t>проблеми</a:t>
            </a:r>
            <a:r>
              <a:rPr lang="ru-RU" sz="1400" dirty="0"/>
              <a:t>, </a:t>
            </a:r>
            <a:r>
              <a:rPr lang="ru-RU" sz="1400" dirty="0" err="1"/>
              <a:t>свързани</a:t>
            </a:r>
            <a:r>
              <a:rPr lang="ru-RU" sz="1400" dirty="0"/>
              <a:t> с </a:t>
            </a:r>
            <a:r>
              <a:rPr lang="ru-RU" sz="1400" dirty="0" err="1"/>
              <a:t>критериите</a:t>
            </a:r>
            <a:r>
              <a:rPr lang="ru-RU" sz="1400" dirty="0"/>
              <a:t> по </a:t>
            </a:r>
            <a:r>
              <a:rPr lang="ru-RU" sz="1400" dirty="0" err="1"/>
              <a:t>прилагане</a:t>
            </a:r>
            <a:r>
              <a:rPr lang="ru-RU" sz="1400" dirty="0"/>
              <a:t> на принципа на </a:t>
            </a:r>
            <a:r>
              <a:rPr lang="ru-RU" sz="1400" dirty="0" err="1"/>
              <a:t>социална</a:t>
            </a:r>
            <a:r>
              <a:rPr lang="ru-RU" sz="1400" dirty="0"/>
              <a:t> </a:t>
            </a:r>
            <a:r>
              <a:rPr lang="ru-RU" sz="1400" dirty="0" err="1"/>
              <a:t>поносимост</a:t>
            </a:r>
            <a:r>
              <a:rPr lang="ru-RU" sz="1400" dirty="0"/>
              <a:t> на </a:t>
            </a:r>
            <a:r>
              <a:rPr lang="ru-RU" sz="1400" dirty="0" smtClean="0"/>
              <a:t>ВиК услуги</a:t>
            </a:r>
            <a:endParaRPr lang="bg-BG" sz="1400" dirty="0"/>
          </a:p>
          <a:p>
            <a:endParaRPr lang="bg-BG" sz="1400" dirty="0" smtClean="0"/>
          </a:p>
          <a:p>
            <a:endParaRPr lang="bg-BG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1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349</TotalTime>
  <Words>2112</Words>
  <Application>Microsoft Office PowerPoint</Application>
  <PresentationFormat>On-screen Show (4:3)</PresentationFormat>
  <Paragraphs>218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Adjacency</vt:lpstr>
      <vt:lpstr>РЕГУЛАТОРЕН ПЕРИОД  2017-2021</vt:lpstr>
      <vt:lpstr>Комисия за енергийно и водно регулиране </vt:lpstr>
      <vt:lpstr>Хронология</vt:lpstr>
      <vt:lpstr>Какво постигнахме 2009-2016 г.</vt:lpstr>
      <vt:lpstr>Какво постигнахме 2009-2016г.</vt:lpstr>
      <vt:lpstr>Реформа в сектор ВиК</vt:lpstr>
      <vt:lpstr>Реформа в сектор ВиК</vt:lpstr>
      <vt:lpstr>Реформа в регулирането на сектор ВиК</vt:lpstr>
      <vt:lpstr>Реформа в регулирането на сектор ВиК</vt:lpstr>
      <vt:lpstr>Показатели за качество на ВиК услугите</vt:lpstr>
      <vt:lpstr>Дългосрочни нива на показателите за качество</vt:lpstr>
      <vt:lpstr>Дългосрочни нива на показателите за качество</vt:lpstr>
      <vt:lpstr>Бизнес планове 2017-2021 г.</vt:lpstr>
      <vt:lpstr>Регулаторен контрол през 2017 г.</vt:lpstr>
      <vt:lpstr>Приоритети на главна дирекция „ВиК услуги“  през регулаторен период 2017-2021 г.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РЕГУЛАТОРЕН ПЕРИОД  2017-2021</dc:title>
  <dc:creator>Ivailo Kastchiev</dc:creator>
  <cp:lastModifiedBy>Ivailo Kastchiev</cp:lastModifiedBy>
  <cp:revision>30</cp:revision>
  <dcterms:created xsi:type="dcterms:W3CDTF">2006-08-16T00:00:00Z</dcterms:created>
  <dcterms:modified xsi:type="dcterms:W3CDTF">2017-11-21T11:17:39Z</dcterms:modified>
</cp:coreProperties>
</file>