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60" r:id="rId3"/>
    <p:sldId id="262" r:id="rId4"/>
    <p:sldId id="263" r:id="rId5"/>
    <p:sldId id="278" r:id="rId6"/>
    <p:sldId id="279" r:id="rId7"/>
    <p:sldId id="276" r:id="rId8"/>
    <p:sldId id="288" r:id="rId9"/>
    <p:sldId id="270" r:id="rId10"/>
    <p:sldId id="289" r:id="rId11"/>
    <p:sldId id="290" r:id="rId12"/>
    <p:sldId id="282" r:id="rId13"/>
  </p:sldIdLst>
  <p:sldSz cx="9144000" cy="6858000" type="screen4x3"/>
  <p:notesSz cx="6805613" cy="99441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A78"/>
    <a:srgbClr val="4D4D4D"/>
    <a:srgbClr val="5F5F5F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97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10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E43EC5-04EA-49E8-B1B9-F238EF27909B}" type="slidenum">
              <a:rPr lang="bg-BG" altLang="bg-BG" smtClean="0"/>
              <a:pPr/>
              <a:t>11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4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C7E5-1A5D-4F46-A605-C0F5616951BC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8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8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82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96" r:id="rId12"/>
    <p:sldLayoutId id="2147483697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epopovska@dker.bg" TargetMode="Externa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hyperlink" Target="http://www.dker.bg/newsbg.php?n=2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38199" y="1471386"/>
            <a:ext cx="7086601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ФИНАНСОВ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МЕХАНИЗЪМ НА ЕВРОПЕЙСКОТО ИКОНОМИЧЕСКО ПРОСТРАНСТВО 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НОРВЕЖКИ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ФИНАНСОВ МЕХАНИЗЪМ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86655" y="-110705"/>
            <a:ext cx="559163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“Въвеждане на европейския пазар на електроенергия в България – II фаза“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3" y="2281392"/>
            <a:ext cx="819412" cy="7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그룹 96"/>
          <p:cNvGrpSpPr/>
          <p:nvPr/>
        </p:nvGrpSpPr>
        <p:grpSpPr>
          <a:xfrm>
            <a:off x="1397000" y="2090891"/>
            <a:ext cx="7391399" cy="1256390"/>
            <a:chOff x="2006716" y="1628801"/>
            <a:chExt cx="5832647" cy="675075"/>
          </a:xfrm>
        </p:grpSpPr>
        <p:sp>
          <p:nvSpPr>
            <p:cNvPr id="34" name="AutoShape 92"/>
            <p:cNvSpPr>
              <a:spLocks noChangeArrowheads="1"/>
            </p:cNvSpPr>
            <p:nvPr/>
          </p:nvSpPr>
          <p:spPr bwMode="auto">
            <a:xfrm rot="16200000" flipH="1">
              <a:off x="1969808" y="1665710"/>
              <a:ext cx="675074" cy="601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 rot="5400000" flipH="1">
              <a:off x="4886260" y="-649229"/>
              <a:ext cx="675074" cy="523113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14212" y="1590463"/>
            <a:ext cx="887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defTabSz="914400"/>
            <a:r>
              <a:rPr 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Задача </a:t>
            </a:r>
            <a:r>
              <a:rPr 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bg-BG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: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Разработване 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структура и дейности за мониторинг на пазара в 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КЕВР</a:t>
            </a:r>
            <a:endParaRPr lang="bg-BG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88900" defTabSz="914400"/>
            <a: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2" name="모서리가 둥근 직사각형 40"/>
          <p:cNvSpPr/>
          <p:nvPr/>
        </p:nvSpPr>
        <p:spPr>
          <a:xfrm>
            <a:off x="184772" y="137"/>
            <a:ext cx="5657228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타원 28"/>
          <p:cNvSpPr/>
          <p:nvPr/>
        </p:nvSpPr>
        <p:spPr>
          <a:xfrm>
            <a:off x="363539" y="63549"/>
            <a:ext cx="604725" cy="60472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그룹 60"/>
          <p:cNvGrpSpPr/>
          <p:nvPr/>
        </p:nvGrpSpPr>
        <p:grpSpPr>
          <a:xfrm>
            <a:off x="326606" y="57815"/>
            <a:ext cx="667123" cy="604724"/>
            <a:chOff x="5075123" y="3442121"/>
            <a:chExt cx="2481953" cy="2249809"/>
          </a:xfrm>
        </p:grpSpPr>
        <p:sp>
          <p:nvSpPr>
            <p:cNvPr id="61" name="타원 3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4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 bwMode="auto">
          <a:xfrm>
            <a:off x="964452" y="166072"/>
            <a:ext cx="5068047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</a:t>
            </a: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ейности по проекта в процес на изпълнение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14976" y="2180477"/>
            <a:ext cx="7400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76225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Препоръки за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структура и дейности за мониторинг на пазара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КЕВР, включително новите задължения по REMIT и Мрежовите кодекси</a:t>
            </a:r>
          </a:p>
          <a:p>
            <a:pPr marL="452438" indent="-276225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Оценка и приспособяване на съществуващи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инструменти за мониторинг </a:t>
            </a:r>
            <a:endParaRPr lang="bg-BG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452438" indent="-276225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 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пазара и ценова симулация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 евентуалното им разработване </a:t>
            </a:r>
          </a:p>
        </p:txBody>
      </p:sp>
    </p:spTree>
    <p:extLst>
      <p:ext uri="{BB962C8B-B14F-4D97-AF65-F5344CB8AC3E}">
        <p14:creationId xmlns:p14="http://schemas.microsoft.com/office/powerpoint/2010/main" val="8894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ergo2.png"/>
          <p:cNvPicPr>
            <a:picLocks noChangeAspect="1"/>
          </p:cNvPicPr>
          <p:nvPr/>
        </p:nvPicPr>
        <p:blipFill>
          <a:blip r:embed="rId3" cstate="print">
            <a:lum bright="55000" contrast="-74000"/>
          </a:blip>
          <a:stretch>
            <a:fillRect/>
          </a:stretch>
        </p:blipFill>
        <p:spPr>
          <a:xfrm>
            <a:off x="58594" y="827600"/>
            <a:ext cx="9144000" cy="5688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1837777" y="3179928"/>
            <a:ext cx="5454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bg-BG" alt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Благодаря Ви за вниманието</a:t>
            </a:r>
            <a:r>
              <a:rPr lang="en-US" alt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bg-BG" alt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788" y="5181034"/>
            <a:ext cx="5618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Екатерина </a:t>
            </a:r>
            <a:r>
              <a:rPr lang="bg-BG" alt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Поповска</a:t>
            </a:r>
          </a:p>
          <a:p>
            <a:pPr defTabSz="914400">
              <a:defRPr/>
            </a:pPr>
            <a:r>
              <a:rPr lang="bg-BG" alt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Старши експерт </a:t>
            </a:r>
            <a:endParaRPr lang="bg-BG" altLang="en-US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defTabSz="914400">
              <a:defRPr/>
            </a:pPr>
            <a:r>
              <a:rPr lang="bg-BG" alt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Комисия за енергийно и водно </a:t>
            </a:r>
            <a:r>
              <a:rPr lang="bg-BG" alt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регулиране</a:t>
            </a:r>
          </a:p>
          <a:p>
            <a:pPr defTabSz="914400">
              <a:defRPr/>
            </a:pP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hlinkClick r:id="rId5"/>
              </a:rPr>
              <a:t>epopovska@dker.bg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bg-BG" alt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bg-BG" altLang="en-US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40"/>
          <p:cNvSpPr/>
          <p:nvPr/>
        </p:nvSpPr>
        <p:spPr>
          <a:xfrm>
            <a:off x="3242226" y="5134347"/>
            <a:ext cx="501428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둥근 직사각형 40"/>
          <p:cNvSpPr/>
          <p:nvPr/>
        </p:nvSpPr>
        <p:spPr>
          <a:xfrm>
            <a:off x="3663241" y="3981094"/>
            <a:ext cx="489654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모서리가 둥근 직사각형 40"/>
          <p:cNvSpPr/>
          <p:nvPr/>
        </p:nvSpPr>
        <p:spPr>
          <a:xfrm>
            <a:off x="3705991" y="2885899"/>
            <a:ext cx="485587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36"/>
          <p:cNvSpPr/>
          <p:nvPr/>
        </p:nvSpPr>
        <p:spPr>
          <a:xfrm>
            <a:off x="3830774" y="4034893"/>
            <a:ext cx="604725" cy="6047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타원 28"/>
          <p:cNvSpPr/>
          <p:nvPr/>
        </p:nvSpPr>
        <p:spPr>
          <a:xfrm>
            <a:off x="3885666" y="2904112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60"/>
          <p:cNvGrpSpPr/>
          <p:nvPr/>
        </p:nvGrpSpPr>
        <p:grpSpPr>
          <a:xfrm>
            <a:off x="3862146" y="2902593"/>
            <a:ext cx="667123" cy="604724"/>
            <a:chOff x="5075123" y="3442121"/>
            <a:chExt cx="2481953" cy="2249809"/>
          </a:xfrm>
        </p:grpSpPr>
        <p:sp>
          <p:nvSpPr>
            <p:cNvPr id="21" name="타원 3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4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그룹 60"/>
          <p:cNvGrpSpPr/>
          <p:nvPr/>
        </p:nvGrpSpPr>
        <p:grpSpPr>
          <a:xfrm>
            <a:off x="3807254" y="4033374"/>
            <a:ext cx="667123" cy="604724"/>
            <a:chOff x="5075123" y="3442121"/>
            <a:chExt cx="2481953" cy="2249809"/>
          </a:xfrm>
        </p:grpSpPr>
        <p:sp>
          <p:nvSpPr>
            <p:cNvPr id="28" name="타원 3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1" name="자유형 4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자유형 4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타원 28"/>
          <p:cNvSpPr/>
          <p:nvPr/>
        </p:nvSpPr>
        <p:spPr>
          <a:xfrm>
            <a:off x="3420992" y="5197759"/>
            <a:ext cx="604725" cy="60472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그룹 60"/>
          <p:cNvGrpSpPr/>
          <p:nvPr/>
        </p:nvGrpSpPr>
        <p:grpSpPr>
          <a:xfrm>
            <a:off x="3384059" y="5192025"/>
            <a:ext cx="667123" cy="604724"/>
            <a:chOff x="5075123" y="3442121"/>
            <a:chExt cx="2481953" cy="2249809"/>
          </a:xfrm>
        </p:grpSpPr>
        <p:sp>
          <p:nvSpPr>
            <p:cNvPr id="46" name="타원 3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9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타원 20"/>
          <p:cNvSpPr/>
          <p:nvPr/>
        </p:nvSpPr>
        <p:spPr>
          <a:xfrm>
            <a:off x="3483747" y="1808200"/>
            <a:ext cx="604725" cy="604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그룹 60"/>
          <p:cNvGrpSpPr/>
          <p:nvPr/>
        </p:nvGrpSpPr>
        <p:grpSpPr>
          <a:xfrm>
            <a:off x="3460227" y="1806679"/>
            <a:ext cx="667123" cy="604724"/>
            <a:chOff x="5075123" y="3442121"/>
            <a:chExt cx="2481953" cy="2249809"/>
          </a:xfrm>
        </p:grpSpPr>
        <p:sp>
          <p:nvSpPr>
            <p:cNvPr id="5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 bwMode="auto">
          <a:xfrm>
            <a:off x="4224788" y="1761675"/>
            <a:ext cx="432048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Basic data for the Bulgarian power system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and electricity market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" name="모서리가 둥근 직사각형 40"/>
          <p:cNvSpPr/>
          <p:nvPr/>
        </p:nvSpPr>
        <p:spPr>
          <a:xfrm>
            <a:off x="3360692" y="1689667"/>
            <a:ext cx="4895815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타원 20"/>
          <p:cNvSpPr/>
          <p:nvPr/>
        </p:nvSpPr>
        <p:spPr>
          <a:xfrm>
            <a:off x="3483747" y="1736191"/>
            <a:ext cx="604725" cy="604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그룹 60"/>
          <p:cNvGrpSpPr/>
          <p:nvPr/>
        </p:nvGrpSpPr>
        <p:grpSpPr>
          <a:xfrm>
            <a:off x="3460227" y="1734672"/>
            <a:ext cx="667123" cy="604724"/>
            <a:chOff x="5075123" y="3442121"/>
            <a:chExt cx="2481953" cy="2249809"/>
          </a:xfrm>
        </p:grpSpPr>
        <p:sp>
          <p:nvSpPr>
            <p:cNvPr id="6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그룹 80"/>
          <p:cNvGrpSpPr/>
          <p:nvPr/>
        </p:nvGrpSpPr>
        <p:grpSpPr>
          <a:xfrm flipH="1">
            <a:off x="194588" y="1890453"/>
            <a:ext cx="1260141" cy="1342516"/>
            <a:chOff x="7429151" y="3841679"/>
            <a:chExt cx="1260141" cy="1342516"/>
          </a:xfrm>
        </p:grpSpPr>
        <p:grpSp>
          <p:nvGrpSpPr>
            <p:cNvPr id="71" name="그룹 65"/>
            <p:cNvGrpSpPr/>
            <p:nvPr/>
          </p:nvGrpSpPr>
          <p:grpSpPr>
            <a:xfrm rot="16591653" flipH="1" flipV="1">
              <a:off x="8047007" y="4541911"/>
              <a:ext cx="454915" cy="829654"/>
              <a:chOff x="8436353" y="5585513"/>
              <a:chExt cx="834470" cy="152186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자유형 66"/>
              <p:cNvSpPr/>
              <p:nvPr/>
            </p:nvSpPr>
            <p:spPr>
              <a:xfrm>
                <a:off x="8436353" y="5585513"/>
                <a:ext cx="834470" cy="1406770"/>
              </a:xfrm>
              <a:custGeom>
                <a:avLst/>
                <a:gdLst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15" fmla="*/ 263236 w 834470"/>
                  <a:gd name="connsiteY15" fmla="*/ 1371600 h 1406770"/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15" fmla="*/ 263236 w 834470"/>
                  <a:gd name="connsiteY15" fmla="*/ 1371600 h 140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4470" h="1406770">
                    <a:moveTo>
                      <a:pt x="263236" y="1371600"/>
                    </a:moveTo>
                    <a:cubicBezTo>
                      <a:pt x="171050" y="1227726"/>
                      <a:pt x="78864" y="1083852"/>
                      <a:pt x="39432" y="959161"/>
                    </a:cubicBezTo>
                    <a:cubicBezTo>
                      <a:pt x="0" y="834470"/>
                      <a:pt x="20249" y="707648"/>
                      <a:pt x="26643" y="623455"/>
                    </a:cubicBezTo>
                    <a:cubicBezTo>
                      <a:pt x="33037" y="539262"/>
                      <a:pt x="51687" y="506224"/>
                      <a:pt x="77798" y="454003"/>
                    </a:cubicBezTo>
                    <a:cubicBezTo>
                      <a:pt x="103909" y="401782"/>
                      <a:pt x="156663" y="352758"/>
                      <a:pt x="183306" y="310129"/>
                    </a:cubicBezTo>
                    <a:cubicBezTo>
                      <a:pt x="209949" y="267500"/>
                      <a:pt x="224336" y="237126"/>
                      <a:pt x="237658" y="198227"/>
                    </a:cubicBezTo>
                    <a:cubicBezTo>
                      <a:pt x="250980" y="159328"/>
                      <a:pt x="261637" y="109238"/>
                      <a:pt x="263236" y="76733"/>
                    </a:cubicBezTo>
                    <a:cubicBezTo>
                      <a:pt x="264835" y="44228"/>
                      <a:pt x="242454" y="0"/>
                      <a:pt x="247250" y="3197"/>
                    </a:cubicBezTo>
                    <a:cubicBezTo>
                      <a:pt x="252046" y="6394"/>
                      <a:pt x="257908" y="59681"/>
                      <a:pt x="292011" y="95916"/>
                    </a:cubicBezTo>
                    <a:cubicBezTo>
                      <a:pt x="326114" y="132151"/>
                      <a:pt x="388993" y="168386"/>
                      <a:pt x="451871" y="220607"/>
                    </a:cubicBezTo>
                    <a:cubicBezTo>
                      <a:pt x="514749" y="272828"/>
                      <a:pt x="609067" y="347962"/>
                      <a:pt x="669281" y="409242"/>
                    </a:cubicBezTo>
                    <a:cubicBezTo>
                      <a:pt x="729495" y="470522"/>
                      <a:pt x="791840" y="504626"/>
                      <a:pt x="813155" y="588286"/>
                    </a:cubicBezTo>
                    <a:cubicBezTo>
                      <a:pt x="834470" y="671946"/>
                      <a:pt x="832338" y="794505"/>
                      <a:pt x="797169" y="911203"/>
                    </a:cubicBezTo>
                    <a:cubicBezTo>
                      <a:pt x="762000" y="1027901"/>
                      <a:pt x="673010" y="1205879"/>
                      <a:pt x="602139" y="1288473"/>
                    </a:cubicBezTo>
                    <a:cubicBezTo>
                      <a:pt x="531268" y="1371068"/>
                      <a:pt x="371941" y="1406770"/>
                      <a:pt x="371941" y="1406770"/>
                    </a:cubicBezTo>
                    <a:lnTo>
                      <a:pt x="263236" y="1371600"/>
                    </a:lnTo>
                    <a:close/>
                  </a:path>
                </a:pathLst>
              </a:custGeom>
              <a:gradFill>
                <a:gsLst>
                  <a:gs pos="0">
                    <a:srgbClr val="336600"/>
                  </a:gs>
                  <a:gs pos="100000">
                    <a:srgbClr val="9BD12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자유형 67"/>
              <p:cNvSpPr/>
              <p:nvPr/>
            </p:nvSpPr>
            <p:spPr>
              <a:xfrm>
                <a:off x="8526940" y="5761359"/>
                <a:ext cx="646368" cy="1136073"/>
              </a:xfrm>
              <a:custGeom>
                <a:avLst/>
                <a:gdLst>
                  <a:gd name="connsiteX0" fmla="*/ 338903 w 646368"/>
                  <a:gd name="connsiteY0" fmla="*/ 549919 h 1136073"/>
                  <a:gd name="connsiteX1" fmla="*/ 578694 w 646368"/>
                  <a:gd name="connsiteY1" fmla="*/ 326115 h 1136073"/>
                  <a:gd name="connsiteX2" fmla="*/ 393256 w 646368"/>
                  <a:gd name="connsiteY2" fmla="*/ 572300 h 1136073"/>
                  <a:gd name="connsiteX3" fmla="*/ 316523 w 646368"/>
                  <a:gd name="connsiteY3" fmla="*/ 687399 h 1136073"/>
                  <a:gd name="connsiteX4" fmla="*/ 642638 w 646368"/>
                  <a:gd name="connsiteY4" fmla="*/ 511553 h 1136073"/>
                  <a:gd name="connsiteX5" fmla="*/ 338903 w 646368"/>
                  <a:gd name="connsiteY5" fmla="*/ 764132 h 1136073"/>
                  <a:gd name="connsiteX6" fmla="*/ 636243 w 646368"/>
                  <a:gd name="connsiteY6" fmla="*/ 677807 h 1136073"/>
                  <a:gd name="connsiteX7" fmla="*/ 348495 w 646368"/>
                  <a:gd name="connsiteY7" fmla="*/ 847259 h 1136073"/>
                  <a:gd name="connsiteX8" fmla="*/ 610666 w 646368"/>
                  <a:gd name="connsiteY8" fmla="*/ 802498 h 1136073"/>
                  <a:gd name="connsiteX9" fmla="*/ 335706 w 646368"/>
                  <a:gd name="connsiteY9" fmla="*/ 930386 h 1136073"/>
                  <a:gd name="connsiteX10" fmla="*/ 268565 w 646368"/>
                  <a:gd name="connsiteY10" fmla="*/ 1131810 h 1136073"/>
                  <a:gd name="connsiteX11" fmla="*/ 281354 w 646368"/>
                  <a:gd name="connsiteY11" fmla="*/ 904809 h 1136073"/>
                  <a:gd name="connsiteX12" fmla="*/ 3197 w 646368"/>
                  <a:gd name="connsiteY12" fmla="*/ 639441 h 1136073"/>
                  <a:gd name="connsiteX13" fmla="*/ 262170 w 646368"/>
                  <a:gd name="connsiteY13" fmla="*/ 837668 h 1136073"/>
                  <a:gd name="connsiteX14" fmla="*/ 15986 w 646368"/>
                  <a:gd name="connsiteY14" fmla="*/ 501961 h 1136073"/>
                  <a:gd name="connsiteX15" fmla="*/ 294143 w 646368"/>
                  <a:gd name="connsiteY15" fmla="*/ 764132 h 1136073"/>
                  <a:gd name="connsiteX16" fmla="*/ 63944 w 646368"/>
                  <a:gd name="connsiteY16" fmla="*/ 287749 h 1136073"/>
                  <a:gd name="connsiteX17" fmla="*/ 268565 w 646368"/>
                  <a:gd name="connsiteY17" fmla="*/ 588286 h 1136073"/>
                  <a:gd name="connsiteX18" fmla="*/ 118296 w 646368"/>
                  <a:gd name="connsiteY18" fmla="*/ 159861 h 1136073"/>
                  <a:gd name="connsiteX19" fmla="*/ 265368 w 646368"/>
                  <a:gd name="connsiteY19" fmla="*/ 444412 h 1136073"/>
                  <a:gd name="connsiteX20" fmla="*/ 211015 w 646368"/>
                  <a:gd name="connsiteY20" fmla="*/ 9592 h 1136073"/>
                  <a:gd name="connsiteX21" fmla="*/ 303734 w 646368"/>
                  <a:gd name="connsiteY21" fmla="*/ 386862 h 1136073"/>
                  <a:gd name="connsiteX22" fmla="*/ 409242 w 646368"/>
                  <a:gd name="connsiteY22" fmla="*/ 150269 h 1136073"/>
                  <a:gd name="connsiteX23" fmla="*/ 335706 w 646368"/>
                  <a:gd name="connsiteY23" fmla="*/ 450806 h 1136073"/>
                  <a:gd name="connsiteX24" fmla="*/ 498763 w 646368"/>
                  <a:gd name="connsiteY24" fmla="*/ 242988 h 1136073"/>
                  <a:gd name="connsiteX25" fmla="*/ 338903 w 646368"/>
                  <a:gd name="connsiteY25" fmla="*/ 549919 h 113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6368" h="1136073">
                    <a:moveTo>
                      <a:pt x="338903" y="549919"/>
                    </a:moveTo>
                    <a:cubicBezTo>
                      <a:pt x="352225" y="563773"/>
                      <a:pt x="569635" y="322385"/>
                      <a:pt x="578694" y="326115"/>
                    </a:cubicBezTo>
                    <a:cubicBezTo>
                      <a:pt x="587753" y="329845"/>
                      <a:pt x="436951" y="512086"/>
                      <a:pt x="393256" y="572300"/>
                    </a:cubicBezTo>
                    <a:cubicBezTo>
                      <a:pt x="349561" y="632514"/>
                      <a:pt x="274959" y="697523"/>
                      <a:pt x="316523" y="687399"/>
                    </a:cubicBezTo>
                    <a:cubicBezTo>
                      <a:pt x="358087" y="677275"/>
                      <a:pt x="638908" y="498764"/>
                      <a:pt x="642638" y="511553"/>
                    </a:cubicBezTo>
                    <a:cubicBezTo>
                      <a:pt x="646368" y="524342"/>
                      <a:pt x="339969" y="736423"/>
                      <a:pt x="338903" y="764132"/>
                    </a:cubicBezTo>
                    <a:cubicBezTo>
                      <a:pt x="337837" y="791841"/>
                      <a:pt x="634644" y="663953"/>
                      <a:pt x="636243" y="677807"/>
                    </a:cubicBezTo>
                    <a:cubicBezTo>
                      <a:pt x="637842" y="691662"/>
                      <a:pt x="352758" y="826477"/>
                      <a:pt x="348495" y="847259"/>
                    </a:cubicBezTo>
                    <a:cubicBezTo>
                      <a:pt x="344232" y="868041"/>
                      <a:pt x="612797" y="788644"/>
                      <a:pt x="610666" y="802498"/>
                    </a:cubicBezTo>
                    <a:cubicBezTo>
                      <a:pt x="608535" y="816352"/>
                      <a:pt x="392723" y="875501"/>
                      <a:pt x="335706" y="930386"/>
                    </a:cubicBezTo>
                    <a:cubicBezTo>
                      <a:pt x="278689" y="985271"/>
                      <a:pt x="277624" y="1136073"/>
                      <a:pt x="268565" y="1131810"/>
                    </a:cubicBezTo>
                    <a:cubicBezTo>
                      <a:pt x="259506" y="1127547"/>
                      <a:pt x="325582" y="986870"/>
                      <a:pt x="281354" y="904809"/>
                    </a:cubicBezTo>
                    <a:cubicBezTo>
                      <a:pt x="237126" y="822748"/>
                      <a:pt x="6394" y="650631"/>
                      <a:pt x="3197" y="639441"/>
                    </a:cubicBezTo>
                    <a:cubicBezTo>
                      <a:pt x="0" y="628251"/>
                      <a:pt x="260039" y="860581"/>
                      <a:pt x="262170" y="837668"/>
                    </a:cubicBezTo>
                    <a:cubicBezTo>
                      <a:pt x="264302" y="814755"/>
                      <a:pt x="10657" y="514217"/>
                      <a:pt x="15986" y="501961"/>
                    </a:cubicBezTo>
                    <a:cubicBezTo>
                      <a:pt x="21315" y="489705"/>
                      <a:pt x="286150" y="799834"/>
                      <a:pt x="294143" y="764132"/>
                    </a:cubicBezTo>
                    <a:cubicBezTo>
                      <a:pt x="302136" y="728430"/>
                      <a:pt x="68207" y="317057"/>
                      <a:pt x="63944" y="287749"/>
                    </a:cubicBezTo>
                    <a:cubicBezTo>
                      <a:pt x="59681" y="258441"/>
                      <a:pt x="259506" y="609601"/>
                      <a:pt x="268565" y="588286"/>
                    </a:cubicBezTo>
                    <a:cubicBezTo>
                      <a:pt x="277624" y="566971"/>
                      <a:pt x="118829" y="183840"/>
                      <a:pt x="118296" y="159861"/>
                    </a:cubicBezTo>
                    <a:cubicBezTo>
                      <a:pt x="117763" y="135882"/>
                      <a:pt x="249915" y="469457"/>
                      <a:pt x="265368" y="444412"/>
                    </a:cubicBezTo>
                    <a:cubicBezTo>
                      <a:pt x="280821" y="419367"/>
                      <a:pt x="204621" y="19184"/>
                      <a:pt x="211015" y="9592"/>
                    </a:cubicBezTo>
                    <a:cubicBezTo>
                      <a:pt x="217409" y="0"/>
                      <a:pt x="270696" y="363416"/>
                      <a:pt x="303734" y="386862"/>
                    </a:cubicBezTo>
                    <a:cubicBezTo>
                      <a:pt x="336772" y="410308"/>
                      <a:pt x="403913" y="139612"/>
                      <a:pt x="409242" y="150269"/>
                    </a:cubicBezTo>
                    <a:cubicBezTo>
                      <a:pt x="414571" y="160926"/>
                      <a:pt x="320786" y="435353"/>
                      <a:pt x="335706" y="450806"/>
                    </a:cubicBezTo>
                    <a:cubicBezTo>
                      <a:pt x="350626" y="466259"/>
                      <a:pt x="499296" y="227002"/>
                      <a:pt x="498763" y="242988"/>
                    </a:cubicBezTo>
                    <a:cubicBezTo>
                      <a:pt x="498230" y="258974"/>
                      <a:pt x="325581" y="536065"/>
                      <a:pt x="338903" y="549919"/>
                    </a:cubicBezTo>
                    <a:close/>
                  </a:path>
                </a:pathLst>
              </a:custGeom>
              <a:gradFill>
                <a:gsLst>
                  <a:gs pos="9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자유형 68"/>
              <p:cNvSpPr/>
              <p:nvPr/>
            </p:nvSpPr>
            <p:spPr>
              <a:xfrm>
                <a:off x="8535998" y="5801325"/>
                <a:ext cx="485975" cy="1144065"/>
              </a:xfrm>
              <a:custGeom>
                <a:avLst/>
                <a:gdLst>
                  <a:gd name="connsiteX0" fmla="*/ 253112 w 485975"/>
                  <a:gd name="connsiteY0" fmla="*/ 1136605 h 1144065"/>
                  <a:gd name="connsiteX1" fmla="*/ 288282 w 485975"/>
                  <a:gd name="connsiteY1" fmla="*/ 884026 h 1144065"/>
                  <a:gd name="connsiteX2" fmla="*/ 208352 w 485975"/>
                  <a:gd name="connsiteY2" fmla="*/ 688997 h 1144065"/>
                  <a:gd name="connsiteX3" fmla="*/ 13322 w 485975"/>
                  <a:gd name="connsiteY3" fmla="*/ 449206 h 1144065"/>
                  <a:gd name="connsiteX4" fmla="*/ 288282 w 485975"/>
                  <a:gd name="connsiteY4" fmla="*/ 746546 h 1144065"/>
                  <a:gd name="connsiteX5" fmla="*/ 275493 w 485975"/>
                  <a:gd name="connsiteY5" fmla="*/ 580292 h 1144065"/>
                  <a:gd name="connsiteX6" fmla="*/ 182774 w 485975"/>
                  <a:gd name="connsiteY6" fmla="*/ 423629 h 1144065"/>
                  <a:gd name="connsiteX7" fmla="*/ 67675 w 485975"/>
                  <a:gd name="connsiteY7" fmla="*/ 270163 h 1144065"/>
                  <a:gd name="connsiteX8" fmla="*/ 198760 w 485975"/>
                  <a:gd name="connsiteY8" fmla="*/ 410840 h 1144065"/>
                  <a:gd name="connsiteX9" fmla="*/ 272296 w 485975"/>
                  <a:gd name="connsiteY9" fmla="*/ 330910 h 1144065"/>
                  <a:gd name="connsiteX10" fmla="*/ 243521 w 485975"/>
                  <a:gd name="connsiteY10" fmla="*/ 14387 h 1144065"/>
                  <a:gd name="connsiteX11" fmla="*/ 307465 w 485975"/>
                  <a:gd name="connsiteY11" fmla="*/ 244585 h 1144065"/>
                  <a:gd name="connsiteX12" fmla="*/ 412973 w 485975"/>
                  <a:gd name="connsiteY12" fmla="*/ 123092 h 1144065"/>
                  <a:gd name="connsiteX13" fmla="*/ 320254 w 485975"/>
                  <a:gd name="connsiteY13" fmla="*/ 327713 h 1144065"/>
                  <a:gd name="connsiteX14" fmla="*/ 317057 w 485975"/>
                  <a:gd name="connsiteY14" fmla="*/ 529137 h 1144065"/>
                  <a:gd name="connsiteX15" fmla="*/ 483311 w 485975"/>
                  <a:gd name="connsiteY15" fmla="*/ 398051 h 1144065"/>
                  <a:gd name="connsiteX16" fmla="*/ 333043 w 485975"/>
                  <a:gd name="connsiteY16" fmla="*/ 561109 h 1144065"/>
                  <a:gd name="connsiteX17" fmla="*/ 320254 w 485975"/>
                  <a:gd name="connsiteY17" fmla="*/ 647433 h 1144065"/>
                  <a:gd name="connsiteX18" fmla="*/ 342634 w 485975"/>
                  <a:gd name="connsiteY18" fmla="*/ 839265 h 1144065"/>
                  <a:gd name="connsiteX19" fmla="*/ 253112 w 485975"/>
                  <a:gd name="connsiteY19" fmla="*/ 1136605 h 114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5975" h="1144065">
                    <a:moveTo>
                      <a:pt x="253112" y="1136605"/>
                    </a:moveTo>
                    <a:cubicBezTo>
                      <a:pt x="244053" y="1144065"/>
                      <a:pt x="295742" y="958627"/>
                      <a:pt x="288282" y="884026"/>
                    </a:cubicBezTo>
                    <a:cubicBezTo>
                      <a:pt x="280822" y="809425"/>
                      <a:pt x="254179" y="761467"/>
                      <a:pt x="208352" y="688997"/>
                    </a:cubicBezTo>
                    <a:cubicBezTo>
                      <a:pt x="162525" y="616527"/>
                      <a:pt x="0" y="439615"/>
                      <a:pt x="13322" y="449206"/>
                    </a:cubicBezTo>
                    <a:cubicBezTo>
                      <a:pt x="26644" y="458797"/>
                      <a:pt x="244587" y="724698"/>
                      <a:pt x="288282" y="746546"/>
                    </a:cubicBezTo>
                    <a:cubicBezTo>
                      <a:pt x="331977" y="768394"/>
                      <a:pt x="293078" y="634111"/>
                      <a:pt x="275493" y="580292"/>
                    </a:cubicBezTo>
                    <a:cubicBezTo>
                      <a:pt x="257908" y="526473"/>
                      <a:pt x="217410" y="475317"/>
                      <a:pt x="182774" y="423629"/>
                    </a:cubicBezTo>
                    <a:cubicBezTo>
                      <a:pt x="148138" y="371941"/>
                      <a:pt x="65011" y="272294"/>
                      <a:pt x="67675" y="270163"/>
                    </a:cubicBezTo>
                    <a:cubicBezTo>
                      <a:pt x="70339" y="268032"/>
                      <a:pt x="164657" y="400716"/>
                      <a:pt x="198760" y="410840"/>
                    </a:cubicBezTo>
                    <a:cubicBezTo>
                      <a:pt x="232863" y="420964"/>
                      <a:pt x="264836" y="396986"/>
                      <a:pt x="272296" y="330910"/>
                    </a:cubicBezTo>
                    <a:cubicBezTo>
                      <a:pt x="279756" y="264835"/>
                      <a:pt x="237660" y="28774"/>
                      <a:pt x="243521" y="14387"/>
                    </a:cubicBezTo>
                    <a:cubicBezTo>
                      <a:pt x="249382" y="0"/>
                      <a:pt x="279223" y="226468"/>
                      <a:pt x="307465" y="244585"/>
                    </a:cubicBezTo>
                    <a:cubicBezTo>
                      <a:pt x="335707" y="262702"/>
                      <a:pt x="410841" y="109237"/>
                      <a:pt x="412973" y="123092"/>
                    </a:cubicBezTo>
                    <a:cubicBezTo>
                      <a:pt x="415105" y="136947"/>
                      <a:pt x="336240" y="260039"/>
                      <a:pt x="320254" y="327713"/>
                    </a:cubicBezTo>
                    <a:cubicBezTo>
                      <a:pt x="304268" y="395387"/>
                      <a:pt x="289881" y="517414"/>
                      <a:pt x="317057" y="529137"/>
                    </a:cubicBezTo>
                    <a:cubicBezTo>
                      <a:pt x="344233" y="540860"/>
                      <a:pt x="480647" y="392722"/>
                      <a:pt x="483311" y="398051"/>
                    </a:cubicBezTo>
                    <a:cubicBezTo>
                      <a:pt x="485975" y="403380"/>
                      <a:pt x="360219" y="519545"/>
                      <a:pt x="333043" y="561109"/>
                    </a:cubicBezTo>
                    <a:cubicBezTo>
                      <a:pt x="305867" y="602673"/>
                      <a:pt x="318656" y="601074"/>
                      <a:pt x="320254" y="647433"/>
                    </a:cubicBezTo>
                    <a:cubicBezTo>
                      <a:pt x="321852" y="693792"/>
                      <a:pt x="350627" y="764131"/>
                      <a:pt x="342634" y="839265"/>
                    </a:cubicBezTo>
                    <a:cubicBezTo>
                      <a:pt x="334641" y="914399"/>
                      <a:pt x="262171" y="1129145"/>
                      <a:pt x="253112" y="1136605"/>
                    </a:cubicBezTo>
                    <a:close/>
                  </a:path>
                </a:pathLst>
              </a:custGeom>
              <a:gradFill>
                <a:gsLst>
                  <a:gs pos="9000">
                    <a:srgbClr val="336600"/>
                  </a:gs>
                  <a:gs pos="100000">
                    <a:srgbClr val="80AD1B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자유형 69"/>
              <p:cNvSpPr/>
              <p:nvPr/>
            </p:nvSpPr>
            <p:spPr>
              <a:xfrm>
                <a:off x="8705983" y="5684627"/>
                <a:ext cx="166788" cy="1422755"/>
              </a:xfrm>
              <a:custGeom>
                <a:avLst/>
                <a:gdLst>
                  <a:gd name="connsiteX0" fmla="*/ 35169 w 166788"/>
                  <a:gd name="connsiteY0" fmla="*/ 1377994 h 1422755"/>
                  <a:gd name="connsiteX1" fmla="*/ 127888 w 166788"/>
                  <a:gd name="connsiteY1" fmla="*/ 1035893 h 1422755"/>
                  <a:gd name="connsiteX2" fmla="*/ 131086 w 166788"/>
                  <a:gd name="connsiteY2" fmla="*/ 732159 h 1422755"/>
                  <a:gd name="connsiteX3" fmla="*/ 92719 w 166788"/>
                  <a:gd name="connsiteY3" fmla="*/ 521144 h 1422755"/>
                  <a:gd name="connsiteX4" fmla="*/ 105508 w 166788"/>
                  <a:gd name="connsiteY4" fmla="*/ 313325 h 1422755"/>
                  <a:gd name="connsiteX5" fmla="*/ 3197 w 166788"/>
                  <a:gd name="connsiteY5" fmla="*/ 15986 h 1422755"/>
                  <a:gd name="connsiteX6" fmla="*/ 124691 w 166788"/>
                  <a:gd name="connsiteY6" fmla="*/ 217409 h 1422755"/>
                  <a:gd name="connsiteX7" fmla="*/ 115100 w 166788"/>
                  <a:gd name="connsiteY7" fmla="*/ 514749 h 1422755"/>
                  <a:gd name="connsiteX8" fmla="*/ 163058 w 166788"/>
                  <a:gd name="connsiteY8" fmla="*/ 824878 h 1422755"/>
                  <a:gd name="connsiteX9" fmla="*/ 92719 w 166788"/>
                  <a:gd name="connsiteY9" fmla="*/ 1304458 h 1422755"/>
                  <a:gd name="connsiteX10" fmla="*/ 35169 w 166788"/>
                  <a:gd name="connsiteY10" fmla="*/ 1377994 h 142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88" h="1422755">
                    <a:moveTo>
                      <a:pt x="35169" y="1377994"/>
                    </a:moveTo>
                    <a:cubicBezTo>
                      <a:pt x="41031" y="1333233"/>
                      <a:pt x="111902" y="1143532"/>
                      <a:pt x="127888" y="1035893"/>
                    </a:cubicBezTo>
                    <a:cubicBezTo>
                      <a:pt x="143874" y="928254"/>
                      <a:pt x="136947" y="817950"/>
                      <a:pt x="131086" y="732159"/>
                    </a:cubicBezTo>
                    <a:cubicBezTo>
                      <a:pt x="125225" y="646368"/>
                      <a:pt x="96982" y="590950"/>
                      <a:pt x="92719" y="521144"/>
                    </a:cubicBezTo>
                    <a:cubicBezTo>
                      <a:pt x="88456" y="451338"/>
                      <a:pt x="120428" y="397518"/>
                      <a:pt x="105508" y="313325"/>
                    </a:cubicBezTo>
                    <a:cubicBezTo>
                      <a:pt x="90588" y="229132"/>
                      <a:pt x="0" y="31972"/>
                      <a:pt x="3197" y="15986"/>
                    </a:cubicBezTo>
                    <a:cubicBezTo>
                      <a:pt x="6394" y="0"/>
                      <a:pt x="106041" y="134282"/>
                      <a:pt x="124691" y="217409"/>
                    </a:cubicBezTo>
                    <a:cubicBezTo>
                      <a:pt x="143341" y="300536"/>
                      <a:pt x="108706" y="413504"/>
                      <a:pt x="115100" y="514749"/>
                    </a:cubicBezTo>
                    <a:cubicBezTo>
                      <a:pt x="121494" y="615994"/>
                      <a:pt x="166788" y="693260"/>
                      <a:pt x="163058" y="824878"/>
                    </a:cubicBezTo>
                    <a:cubicBezTo>
                      <a:pt x="159328" y="956496"/>
                      <a:pt x="114567" y="1217068"/>
                      <a:pt x="92719" y="1304458"/>
                    </a:cubicBezTo>
                    <a:cubicBezTo>
                      <a:pt x="70871" y="1391848"/>
                      <a:pt x="29307" y="1422755"/>
                      <a:pt x="35169" y="1377994"/>
                    </a:cubicBezTo>
                    <a:close/>
                  </a:path>
                </a:pathLst>
              </a:custGeom>
              <a:solidFill>
                <a:srgbClr val="587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2" name="그룹 70"/>
            <p:cNvGrpSpPr/>
            <p:nvPr/>
          </p:nvGrpSpPr>
          <p:grpSpPr>
            <a:xfrm rot="1800000" flipH="1">
              <a:off x="7842690" y="4046955"/>
              <a:ext cx="533779" cy="973482"/>
              <a:chOff x="8436353" y="5585513"/>
              <a:chExt cx="834470" cy="152186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자유형 71"/>
              <p:cNvSpPr/>
              <p:nvPr/>
            </p:nvSpPr>
            <p:spPr>
              <a:xfrm>
                <a:off x="8436353" y="5585513"/>
                <a:ext cx="834470" cy="1406770"/>
              </a:xfrm>
              <a:custGeom>
                <a:avLst/>
                <a:gdLst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15" fmla="*/ 263236 w 834470"/>
                  <a:gd name="connsiteY15" fmla="*/ 1371600 h 1406770"/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15" fmla="*/ 263236 w 834470"/>
                  <a:gd name="connsiteY15" fmla="*/ 1371600 h 140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4470" h="1406770">
                    <a:moveTo>
                      <a:pt x="263236" y="1371600"/>
                    </a:moveTo>
                    <a:cubicBezTo>
                      <a:pt x="171050" y="1227726"/>
                      <a:pt x="78864" y="1083852"/>
                      <a:pt x="39432" y="959161"/>
                    </a:cubicBezTo>
                    <a:cubicBezTo>
                      <a:pt x="0" y="834470"/>
                      <a:pt x="20249" y="707648"/>
                      <a:pt x="26643" y="623455"/>
                    </a:cubicBezTo>
                    <a:cubicBezTo>
                      <a:pt x="33037" y="539262"/>
                      <a:pt x="51687" y="506224"/>
                      <a:pt x="77798" y="454003"/>
                    </a:cubicBezTo>
                    <a:cubicBezTo>
                      <a:pt x="103909" y="401782"/>
                      <a:pt x="156663" y="352758"/>
                      <a:pt x="183306" y="310129"/>
                    </a:cubicBezTo>
                    <a:cubicBezTo>
                      <a:pt x="209949" y="267500"/>
                      <a:pt x="224336" y="237126"/>
                      <a:pt x="237658" y="198227"/>
                    </a:cubicBezTo>
                    <a:cubicBezTo>
                      <a:pt x="250980" y="159328"/>
                      <a:pt x="261637" y="109238"/>
                      <a:pt x="263236" y="76733"/>
                    </a:cubicBezTo>
                    <a:cubicBezTo>
                      <a:pt x="264835" y="44228"/>
                      <a:pt x="242454" y="0"/>
                      <a:pt x="247250" y="3197"/>
                    </a:cubicBezTo>
                    <a:cubicBezTo>
                      <a:pt x="252046" y="6394"/>
                      <a:pt x="257908" y="59681"/>
                      <a:pt x="292011" y="95916"/>
                    </a:cubicBezTo>
                    <a:cubicBezTo>
                      <a:pt x="326114" y="132151"/>
                      <a:pt x="388993" y="168386"/>
                      <a:pt x="451871" y="220607"/>
                    </a:cubicBezTo>
                    <a:cubicBezTo>
                      <a:pt x="514749" y="272828"/>
                      <a:pt x="609067" y="347962"/>
                      <a:pt x="669281" y="409242"/>
                    </a:cubicBezTo>
                    <a:cubicBezTo>
                      <a:pt x="729495" y="470522"/>
                      <a:pt x="791840" y="504626"/>
                      <a:pt x="813155" y="588286"/>
                    </a:cubicBezTo>
                    <a:cubicBezTo>
                      <a:pt x="834470" y="671946"/>
                      <a:pt x="832338" y="794505"/>
                      <a:pt x="797169" y="911203"/>
                    </a:cubicBezTo>
                    <a:cubicBezTo>
                      <a:pt x="762000" y="1027901"/>
                      <a:pt x="673010" y="1205879"/>
                      <a:pt x="602139" y="1288473"/>
                    </a:cubicBezTo>
                    <a:cubicBezTo>
                      <a:pt x="531268" y="1371068"/>
                      <a:pt x="371941" y="1406770"/>
                      <a:pt x="371941" y="1406770"/>
                    </a:cubicBezTo>
                    <a:lnTo>
                      <a:pt x="263236" y="1371600"/>
                    </a:lnTo>
                    <a:close/>
                  </a:path>
                </a:pathLst>
              </a:custGeom>
              <a:gradFill>
                <a:gsLst>
                  <a:gs pos="0">
                    <a:srgbClr val="336600"/>
                  </a:gs>
                  <a:gs pos="100000">
                    <a:srgbClr val="9BD12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자유형 72"/>
              <p:cNvSpPr/>
              <p:nvPr/>
            </p:nvSpPr>
            <p:spPr>
              <a:xfrm>
                <a:off x="8526940" y="5761359"/>
                <a:ext cx="646368" cy="1136073"/>
              </a:xfrm>
              <a:custGeom>
                <a:avLst/>
                <a:gdLst>
                  <a:gd name="connsiteX0" fmla="*/ 338903 w 646368"/>
                  <a:gd name="connsiteY0" fmla="*/ 549919 h 1136073"/>
                  <a:gd name="connsiteX1" fmla="*/ 578694 w 646368"/>
                  <a:gd name="connsiteY1" fmla="*/ 326115 h 1136073"/>
                  <a:gd name="connsiteX2" fmla="*/ 393256 w 646368"/>
                  <a:gd name="connsiteY2" fmla="*/ 572300 h 1136073"/>
                  <a:gd name="connsiteX3" fmla="*/ 316523 w 646368"/>
                  <a:gd name="connsiteY3" fmla="*/ 687399 h 1136073"/>
                  <a:gd name="connsiteX4" fmla="*/ 642638 w 646368"/>
                  <a:gd name="connsiteY4" fmla="*/ 511553 h 1136073"/>
                  <a:gd name="connsiteX5" fmla="*/ 338903 w 646368"/>
                  <a:gd name="connsiteY5" fmla="*/ 764132 h 1136073"/>
                  <a:gd name="connsiteX6" fmla="*/ 636243 w 646368"/>
                  <a:gd name="connsiteY6" fmla="*/ 677807 h 1136073"/>
                  <a:gd name="connsiteX7" fmla="*/ 348495 w 646368"/>
                  <a:gd name="connsiteY7" fmla="*/ 847259 h 1136073"/>
                  <a:gd name="connsiteX8" fmla="*/ 610666 w 646368"/>
                  <a:gd name="connsiteY8" fmla="*/ 802498 h 1136073"/>
                  <a:gd name="connsiteX9" fmla="*/ 335706 w 646368"/>
                  <a:gd name="connsiteY9" fmla="*/ 930386 h 1136073"/>
                  <a:gd name="connsiteX10" fmla="*/ 268565 w 646368"/>
                  <a:gd name="connsiteY10" fmla="*/ 1131810 h 1136073"/>
                  <a:gd name="connsiteX11" fmla="*/ 281354 w 646368"/>
                  <a:gd name="connsiteY11" fmla="*/ 904809 h 1136073"/>
                  <a:gd name="connsiteX12" fmla="*/ 3197 w 646368"/>
                  <a:gd name="connsiteY12" fmla="*/ 639441 h 1136073"/>
                  <a:gd name="connsiteX13" fmla="*/ 262170 w 646368"/>
                  <a:gd name="connsiteY13" fmla="*/ 837668 h 1136073"/>
                  <a:gd name="connsiteX14" fmla="*/ 15986 w 646368"/>
                  <a:gd name="connsiteY14" fmla="*/ 501961 h 1136073"/>
                  <a:gd name="connsiteX15" fmla="*/ 294143 w 646368"/>
                  <a:gd name="connsiteY15" fmla="*/ 764132 h 1136073"/>
                  <a:gd name="connsiteX16" fmla="*/ 63944 w 646368"/>
                  <a:gd name="connsiteY16" fmla="*/ 287749 h 1136073"/>
                  <a:gd name="connsiteX17" fmla="*/ 268565 w 646368"/>
                  <a:gd name="connsiteY17" fmla="*/ 588286 h 1136073"/>
                  <a:gd name="connsiteX18" fmla="*/ 118296 w 646368"/>
                  <a:gd name="connsiteY18" fmla="*/ 159861 h 1136073"/>
                  <a:gd name="connsiteX19" fmla="*/ 265368 w 646368"/>
                  <a:gd name="connsiteY19" fmla="*/ 444412 h 1136073"/>
                  <a:gd name="connsiteX20" fmla="*/ 211015 w 646368"/>
                  <a:gd name="connsiteY20" fmla="*/ 9592 h 1136073"/>
                  <a:gd name="connsiteX21" fmla="*/ 303734 w 646368"/>
                  <a:gd name="connsiteY21" fmla="*/ 386862 h 1136073"/>
                  <a:gd name="connsiteX22" fmla="*/ 409242 w 646368"/>
                  <a:gd name="connsiteY22" fmla="*/ 150269 h 1136073"/>
                  <a:gd name="connsiteX23" fmla="*/ 335706 w 646368"/>
                  <a:gd name="connsiteY23" fmla="*/ 450806 h 1136073"/>
                  <a:gd name="connsiteX24" fmla="*/ 498763 w 646368"/>
                  <a:gd name="connsiteY24" fmla="*/ 242988 h 1136073"/>
                  <a:gd name="connsiteX25" fmla="*/ 338903 w 646368"/>
                  <a:gd name="connsiteY25" fmla="*/ 549919 h 113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6368" h="1136073">
                    <a:moveTo>
                      <a:pt x="338903" y="549919"/>
                    </a:moveTo>
                    <a:cubicBezTo>
                      <a:pt x="352225" y="563773"/>
                      <a:pt x="569635" y="322385"/>
                      <a:pt x="578694" y="326115"/>
                    </a:cubicBezTo>
                    <a:cubicBezTo>
                      <a:pt x="587753" y="329845"/>
                      <a:pt x="436951" y="512086"/>
                      <a:pt x="393256" y="572300"/>
                    </a:cubicBezTo>
                    <a:cubicBezTo>
                      <a:pt x="349561" y="632514"/>
                      <a:pt x="274959" y="697523"/>
                      <a:pt x="316523" y="687399"/>
                    </a:cubicBezTo>
                    <a:cubicBezTo>
                      <a:pt x="358087" y="677275"/>
                      <a:pt x="638908" y="498764"/>
                      <a:pt x="642638" y="511553"/>
                    </a:cubicBezTo>
                    <a:cubicBezTo>
                      <a:pt x="646368" y="524342"/>
                      <a:pt x="339969" y="736423"/>
                      <a:pt x="338903" y="764132"/>
                    </a:cubicBezTo>
                    <a:cubicBezTo>
                      <a:pt x="337837" y="791841"/>
                      <a:pt x="634644" y="663953"/>
                      <a:pt x="636243" y="677807"/>
                    </a:cubicBezTo>
                    <a:cubicBezTo>
                      <a:pt x="637842" y="691662"/>
                      <a:pt x="352758" y="826477"/>
                      <a:pt x="348495" y="847259"/>
                    </a:cubicBezTo>
                    <a:cubicBezTo>
                      <a:pt x="344232" y="868041"/>
                      <a:pt x="612797" y="788644"/>
                      <a:pt x="610666" y="802498"/>
                    </a:cubicBezTo>
                    <a:cubicBezTo>
                      <a:pt x="608535" y="816352"/>
                      <a:pt x="392723" y="875501"/>
                      <a:pt x="335706" y="930386"/>
                    </a:cubicBezTo>
                    <a:cubicBezTo>
                      <a:pt x="278689" y="985271"/>
                      <a:pt x="277624" y="1136073"/>
                      <a:pt x="268565" y="1131810"/>
                    </a:cubicBezTo>
                    <a:cubicBezTo>
                      <a:pt x="259506" y="1127547"/>
                      <a:pt x="325582" y="986870"/>
                      <a:pt x="281354" y="904809"/>
                    </a:cubicBezTo>
                    <a:cubicBezTo>
                      <a:pt x="237126" y="822748"/>
                      <a:pt x="6394" y="650631"/>
                      <a:pt x="3197" y="639441"/>
                    </a:cubicBezTo>
                    <a:cubicBezTo>
                      <a:pt x="0" y="628251"/>
                      <a:pt x="260039" y="860581"/>
                      <a:pt x="262170" y="837668"/>
                    </a:cubicBezTo>
                    <a:cubicBezTo>
                      <a:pt x="264302" y="814755"/>
                      <a:pt x="10657" y="514217"/>
                      <a:pt x="15986" y="501961"/>
                    </a:cubicBezTo>
                    <a:cubicBezTo>
                      <a:pt x="21315" y="489705"/>
                      <a:pt x="286150" y="799834"/>
                      <a:pt x="294143" y="764132"/>
                    </a:cubicBezTo>
                    <a:cubicBezTo>
                      <a:pt x="302136" y="728430"/>
                      <a:pt x="68207" y="317057"/>
                      <a:pt x="63944" y="287749"/>
                    </a:cubicBezTo>
                    <a:cubicBezTo>
                      <a:pt x="59681" y="258441"/>
                      <a:pt x="259506" y="609601"/>
                      <a:pt x="268565" y="588286"/>
                    </a:cubicBezTo>
                    <a:cubicBezTo>
                      <a:pt x="277624" y="566971"/>
                      <a:pt x="118829" y="183840"/>
                      <a:pt x="118296" y="159861"/>
                    </a:cubicBezTo>
                    <a:cubicBezTo>
                      <a:pt x="117763" y="135882"/>
                      <a:pt x="249915" y="469457"/>
                      <a:pt x="265368" y="444412"/>
                    </a:cubicBezTo>
                    <a:cubicBezTo>
                      <a:pt x="280821" y="419367"/>
                      <a:pt x="204621" y="19184"/>
                      <a:pt x="211015" y="9592"/>
                    </a:cubicBezTo>
                    <a:cubicBezTo>
                      <a:pt x="217409" y="0"/>
                      <a:pt x="270696" y="363416"/>
                      <a:pt x="303734" y="386862"/>
                    </a:cubicBezTo>
                    <a:cubicBezTo>
                      <a:pt x="336772" y="410308"/>
                      <a:pt x="403913" y="139612"/>
                      <a:pt x="409242" y="150269"/>
                    </a:cubicBezTo>
                    <a:cubicBezTo>
                      <a:pt x="414571" y="160926"/>
                      <a:pt x="320786" y="435353"/>
                      <a:pt x="335706" y="450806"/>
                    </a:cubicBezTo>
                    <a:cubicBezTo>
                      <a:pt x="350626" y="466259"/>
                      <a:pt x="499296" y="227002"/>
                      <a:pt x="498763" y="242988"/>
                    </a:cubicBezTo>
                    <a:cubicBezTo>
                      <a:pt x="498230" y="258974"/>
                      <a:pt x="325581" y="536065"/>
                      <a:pt x="338903" y="549919"/>
                    </a:cubicBezTo>
                    <a:close/>
                  </a:path>
                </a:pathLst>
              </a:custGeom>
              <a:gradFill>
                <a:gsLst>
                  <a:gs pos="9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자유형 74"/>
              <p:cNvSpPr/>
              <p:nvPr/>
            </p:nvSpPr>
            <p:spPr>
              <a:xfrm>
                <a:off x="8705983" y="5684627"/>
                <a:ext cx="166788" cy="1422755"/>
              </a:xfrm>
              <a:custGeom>
                <a:avLst/>
                <a:gdLst>
                  <a:gd name="connsiteX0" fmla="*/ 35169 w 166788"/>
                  <a:gd name="connsiteY0" fmla="*/ 1377994 h 1422755"/>
                  <a:gd name="connsiteX1" fmla="*/ 127888 w 166788"/>
                  <a:gd name="connsiteY1" fmla="*/ 1035893 h 1422755"/>
                  <a:gd name="connsiteX2" fmla="*/ 131086 w 166788"/>
                  <a:gd name="connsiteY2" fmla="*/ 732159 h 1422755"/>
                  <a:gd name="connsiteX3" fmla="*/ 92719 w 166788"/>
                  <a:gd name="connsiteY3" fmla="*/ 521144 h 1422755"/>
                  <a:gd name="connsiteX4" fmla="*/ 105508 w 166788"/>
                  <a:gd name="connsiteY4" fmla="*/ 313325 h 1422755"/>
                  <a:gd name="connsiteX5" fmla="*/ 3197 w 166788"/>
                  <a:gd name="connsiteY5" fmla="*/ 15986 h 1422755"/>
                  <a:gd name="connsiteX6" fmla="*/ 124691 w 166788"/>
                  <a:gd name="connsiteY6" fmla="*/ 217409 h 1422755"/>
                  <a:gd name="connsiteX7" fmla="*/ 115100 w 166788"/>
                  <a:gd name="connsiteY7" fmla="*/ 514749 h 1422755"/>
                  <a:gd name="connsiteX8" fmla="*/ 163058 w 166788"/>
                  <a:gd name="connsiteY8" fmla="*/ 824878 h 1422755"/>
                  <a:gd name="connsiteX9" fmla="*/ 92719 w 166788"/>
                  <a:gd name="connsiteY9" fmla="*/ 1304458 h 1422755"/>
                  <a:gd name="connsiteX10" fmla="*/ 35169 w 166788"/>
                  <a:gd name="connsiteY10" fmla="*/ 1377994 h 142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88" h="1422755">
                    <a:moveTo>
                      <a:pt x="35169" y="1377994"/>
                    </a:moveTo>
                    <a:cubicBezTo>
                      <a:pt x="41031" y="1333233"/>
                      <a:pt x="111902" y="1143532"/>
                      <a:pt x="127888" y="1035893"/>
                    </a:cubicBezTo>
                    <a:cubicBezTo>
                      <a:pt x="143874" y="928254"/>
                      <a:pt x="136947" y="817950"/>
                      <a:pt x="131086" y="732159"/>
                    </a:cubicBezTo>
                    <a:cubicBezTo>
                      <a:pt x="125225" y="646368"/>
                      <a:pt x="96982" y="590950"/>
                      <a:pt x="92719" y="521144"/>
                    </a:cubicBezTo>
                    <a:cubicBezTo>
                      <a:pt x="88456" y="451338"/>
                      <a:pt x="120428" y="397518"/>
                      <a:pt x="105508" y="313325"/>
                    </a:cubicBezTo>
                    <a:cubicBezTo>
                      <a:pt x="90588" y="229132"/>
                      <a:pt x="0" y="31972"/>
                      <a:pt x="3197" y="15986"/>
                    </a:cubicBezTo>
                    <a:cubicBezTo>
                      <a:pt x="6394" y="0"/>
                      <a:pt x="106041" y="134282"/>
                      <a:pt x="124691" y="217409"/>
                    </a:cubicBezTo>
                    <a:cubicBezTo>
                      <a:pt x="143341" y="300536"/>
                      <a:pt x="108706" y="413504"/>
                      <a:pt x="115100" y="514749"/>
                    </a:cubicBezTo>
                    <a:cubicBezTo>
                      <a:pt x="121494" y="615994"/>
                      <a:pt x="166788" y="693260"/>
                      <a:pt x="163058" y="824878"/>
                    </a:cubicBezTo>
                    <a:cubicBezTo>
                      <a:pt x="159328" y="956496"/>
                      <a:pt x="114567" y="1217068"/>
                      <a:pt x="92719" y="1304458"/>
                    </a:cubicBezTo>
                    <a:cubicBezTo>
                      <a:pt x="70871" y="1391848"/>
                      <a:pt x="29307" y="1422755"/>
                      <a:pt x="35169" y="1377994"/>
                    </a:cubicBezTo>
                    <a:close/>
                  </a:path>
                </a:pathLst>
              </a:custGeom>
              <a:solidFill>
                <a:srgbClr val="587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3" name="그룹 75"/>
            <p:cNvGrpSpPr/>
            <p:nvPr/>
          </p:nvGrpSpPr>
          <p:grpSpPr>
            <a:xfrm>
              <a:off x="7429151" y="3841679"/>
              <a:ext cx="622362" cy="1135036"/>
              <a:chOff x="8436353" y="5585513"/>
              <a:chExt cx="834470" cy="152186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자유형 76"/>
              <p:cNvSpPr/>
              <p:nvPr/>
            </p:nvSpPr>
            <p:spPr>
              <a:xfrm>
                <a:off x="8436353" y="5585513"/>
                <a:ext cx="834470" cy="1406770"/>
              </a:xfrm>
              <a:custGeom>
                <a:avLst/>
                <a:gdLst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15" fmla="*/ 263236 w 834470"/>
                  <a:gd name="connsiteY15" fmla="*/ 1371600 h 1406770"/>
                  <a:gd name="connsiteX0" fmla="*/ 263236 w 834470"/>
                  <a:gd name="connsiteY0" fmla="*/ 1371600 h 1406770"/>
                  <a:gd name="connsiteX1" fmla="*/ 39432 w 834470"/>
                  <a:gd name="connsiteY1" fmla="*/ 959161 h 1406770"/>
                  <a:gd name="connsiteX2" fmla="*/ 26643 w 834470"/>
                  <a:gd name="connsiteY2" fmla="*/ 623455 h 1406770"/>
                  <a:gd name="connsiteX3" fmla="*/ 77798 w 834470"/>
                  <a:gd name="connsiteY3" fmla="*/ 454003 h 1406770"/>
                  <a:gd name="connsiteX4" fmla="*/ 183306 w 834470"/>
                  <a:gd name="connsiteY4" fmla="*/ 310129 h 1406770"/>
                  <a:gd name="connsiteX5" fmla="*/ 237658 w 834470"/>
                  <a:gd name="connsiteY5" fmla="*/ 198227 h 1406770"/>
                  <a:gd name="connsiteX6" fmla="*/ 263236 w 834470"/>
                  <a:gd name="connsiteY6" fmla="*/ 76733 h 1406770"/>
                  <a:gd name="connsiteX7" fmla="*/ 247250 w 834470"/>
                  <a:gd name="connsiteY7" fmla="*/ 3197 h 1406770"/>
                  <a:gd name="connsiteX8" fmla="*/ 292011 w 834470"/>
                  <a:gd name="connsiteY8" fmla="*/ 95916 h 1406770"/>
                  <a:gd name="connsiteX9" fmla="*/ 451871 w 834470"/>
                  <a:gd name="connsiteY9" fmla="*/ 220607 h 1406770"/>
                  <a:gd name="connsiteX10" fmla="*/ 669281 w 834470"/>
                  <a:gd name="connsiteY10" fmla="*/ 409242 h 1406770"/>
                  <a:gd name="connsiteX11" fmla="*/ 813155 w 834470"/>
                  <a:gd name="connsiteY11" fmla="*/ 588286 h 1406770"/>
                  <a:gd name="connsiteX12" fmla="*/ 797169 w 834470"/>
                  <a:gd name="connsiteY12" fmla="*/ 911203 h 1406770"/>
                  <a:gd name="connsiteX13" fmla="*/ 602139 w 834470"/>
                  <a:gd name="connsiteY13" fmla="*/ 1288473 h 1406770"/>
                  <a:gd name="connsiteX14" fmla="*/ 371941 w 834470"/>
                  <a:gd name="connsiteY14" fmla="*/ 1406770 h 1406770"/>
                  <a:gd name="connsiteX15" fmla="*/ 263236 w 834470"/>
                  <a:gd name="connsiteY15" fmla="*/ 1371600 h 140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4470" h="1406770">
                    <a:moveTo>
                      <a:pt x="263236" y="1371600"/>
                    </a:moveTo>
                    <a:cubicBezTo>
                      <a:pt x="171050" y="1227726"/>
                      <a:pt x="78864" y="1083852"/>
                      <a:pt x="39432" y="959161"/>
                    </a:cubicBezTo>
                    <a:cubicBezTo>
                      <a:pt x="0" y="834470"/>
                      <a:pt x="20249" y="707648"/>
                      <a:pt x="26643" y="623455"/>
                    </a:cubicBezTo>
                    <a:cubicBezTo>
                      <a:pt x="33037" y="539262"/>
                      <a:pt x="51687" y="506224"/>
                      <a:pt x="77798" y="454003"/>
                    </a:cubicBezTo>
                    <a:cubicBezTo>
                      <a:pt x="103909" y="401782"/>
                      <a:pt x="156663" y="352758"/>
                      <a:pt x="183306" y="310129"/>
                    </a:cubicBezTo>
                    <a:cubicBezTo>
                      <a:pt x="209949" y="267500"/>
                      <a:pt x="224336" y="237126"/>
                      <a:pt x="237658" y="198227"/>
                    </a:cubicBezTo>
                    <a:cubicBezTo>
                      <a:pt x="250980" y="159328"/>
                      <a:pt x="261637" y="109238"/>
                      <a:pt x="263236" y="76733"/>
                    </a:cubicBezTo>
                    <a:cubicBezTo>
                      <a:pt x="264835" y="44228"/>
                      <a:pt x="242454" y="0"/>
                      <a:pt x="247250" y="3197"/>
                    </a:cubicBezTo>
                    <a:cubicBezTo>
                      <a:pt x="252046" y="6394"/>
                      <a:pt x="257908" y="59681"/>
                      <a:pt x="292011" y="95916"/>
                    </a:cubicBezTo>
                    <a:cubicBezTo>
                      <a:pt x="326114" y="132151"/>
                      <a:pt x="388993" y="168386"/>
                      <a:pt x="451871" y="220607"/>
                    </a:cubicBezTo>
                    <a:cubicBezTo>
                      <a:pt x="514749" y="272828"/>
                      <a:pt x="609067" y="347962"/>
                      <a:pt x="669281" y="409242"/>
                    </a:cubicBezTo>
                    <a:cubicBezTo>
                      <a:pt x="729495" y="470522"/>
                      <a:pt x="791840" y="504626"/>
                      <a:pt x="813155" y="588286"/>
                    </a:cubicBezTo>
                    <a:cubicBezTo>
                      <a:pt x="834470" y="671946"/>
                      <a:pt x="832338" y="794505"/>
                      <a:pt x="797169" y="911203"/>
                    </a:cubicBezTo>
                    <a:cubicBezTo>
                      <a:pt x="762000" y="1027901"/>
                      <a:pt x="673010" y="1205879"/>
                      <a:pt x="602139" y="1288473"/>
                    </a:cubicBezTo>
                    <a:cubicBezTo>
                      <a:pt x="531268" y="1371068"/>
                      <a:pt x="371941" y="1406770"/>
                      <a:pt x="371941" y="1406770"/>
                    </a:cubicBezTo>
                    <a:lnTo>
                      <a:pt x="263236" y="1371600"/>
                    </a:lnTo>
                    <a:close/>
                  </a:path>
                </a:pathLst>
              </a:custGeom>
              <a:gradFill>
                <a:gsLst>
                  <a:gs pos="0">
                    <a:srgbClr val="336600"/>
                  </a:gs>
                  <a:gs pos="100000">
                    <a:srgbClr val="9BD12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자유형 77"/>
              <p:cNvSpPr/>
              <p:nvPr/>
            </p:nvSpPr>
            <p:spPr>
              <a:xfrm>
                <a:off x="8526940" y="5761359"/>
                <a:ext cx="646368" cy="1136073"/>
              </a:xfrm>
              <a:custGeom>
                <a:avLst/>
                <a:gdLst>
                  <a:gd name="connsiteX0" fmla="*/ 338903 w 646368"/>
                  <a:gd name="connsiteY0" fmla="*/ 549919 h 1136073"/>
                  <a:gd name="connsiteX1" fmla="*/ 578694 w 646368"/>
                  <a:gd name="connsiteY1" fmla="*/ 326115 h 1136073"/>
                  <a:gd name="connsiteX2" fmla="*/ 393256 w 646368"/>
                  <a:gd name="connsiteY2" fmla="*/ 572300 h 1136073"/>
                  <a:gd name="connsiteX3" fmla="*/ 316523 w 646368"/>
                  <a:gd name="connsiteY3" fmla="*/ 687399 h 1136073"/>
                  <a:gd name="connsiteX4" fmla="*/ 642638 w 646368"/>
                  <a:gd name="connsiteY4" fmla="*/ 511553 h 1136073"/>
                  <a:gd name="connsiteX5" fmla="*/ 338903 w 646368"/>
                  <a:gd name="connsiteY5" fmla="*/ 764132 h 1136073"/>
                  <a:gd name="connsiteX6" fmla="*/ 636243 w 646368"/>
                  <a:gd name="connsiteY6" fmla="*/ 677807 h 1136073"/>
                  <a:gd name="connsiteX7" fmla="*/ 348495 w 646368"/>
                  <a:gd name="connsiteY7" fmla="*/ 847259 h 1136073"/>
                  <a:gd name="connsiteX8" fmla="*/ 610666 w 646368"/>
                  <a:gd name="connsiteY8" fmla="*/ 802498 h 1136073"/>
                  <a:gd name="connsiteX9" fmla="*/ 335706 w 646368"/>
                  <a:gd name="connsiteY9" fmla="*/ 930386 h 1136073"/>
                  <a:gd name="connsiteX10" fmla="*/ 268565 w 646368"/>
                  <a:gd name="connsiteY10" fmla="*/ 1131810 h 1136073"/>
                  <a:gd name="connsiteX11" fmla="*/ 281354 w 646368"/>
                  <a:gd name="connsiteY11" fmla="*/ 904809 h 1136073"/>
                  <a:gd name="connsiteX12" fmla="*/ 3197 w 646368"/>
                  <a:gd name="connsiteY12" fmla="*/ 639441 h 1136073"/>
                  <a:gd name="connsiteX13" fmla="*/ 262170 w 646368"/>
                  <a:gd name="connsiteY13" fmla="*/ 837668 h 1136073"/>
                  <a:gd name="connsiteX14" fmla="*/ 15986 w 646368"/>
                  <a:gd name="connsiteY14" fmla="*/ 501961 h 1136073"/>
                  <a:gd name="connsiteX15" fmla="*/ 294143 w 646368"/>
                  <a:gd name="connsiteY15" fmla="*/ 764132 h 1136073"/>
                  <a:gd name="connsiteX16" fmla="*/ 63944 w 646368"/>
                  <a:gd name="connsiteY16" fmla="*/ 287749 h 1136073"/>
                  <a:gd name="connsiteX17" fmla="*/ 268565 w 646368"/>
                  <a:gd name="connsiteY17" fmla="*/ 588286 h 1136073"/>
                  <a:gd name="connsiteX18" fmla="*/ 118296 w 646368"/>
                  <a:gd name="connsiteY18" fmla="*/ 159861 h 1136073"/>
                  <a:gd name="connsiteX19" fmla="*/ 265368 w 646368"/>
                  <a:gd name="connsiteY19" fmla="*/ 444412 h 1136073"/>
                  <a:gd name="connsiteX20" fmla="*/ 211015 w 646368"/>
                  <a:gd name="connsiteY20" fmla="*/ 9592 h 1136073"/>
                  <a:gd name="connsiteX21" fmla="*/ 303734 w 646368"/>
                  <a:gd name="connsiteY21" fmla="*/ 386862 h 1136073"/>
                  <a:gd name="connsiteX22" fmla="*/ 409242 w 646368"/>
                  <a:gd name="connsiteY22" fmla="*/ 150269 h 1136073"/>
                  <a:gd name="connsiteX23" fmla="*/ 335706 w 646368"/>
                  <a:gd name="connsiteY23" fmla="*/ 450806 h 1136073"/>
                  <a:gd name="connsiteX24" fmla="*/ 498763 w 646368"/>
                  <a:gd name="connsiteY24" fmla="*/ 242988 h 1136073"/>
                  <a:gd name="connsiteX25" fmla="*/ 338903 w 646368"/>
                  <a:gd name="connsiteY25" fmla="*/ 549919 h 113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6368" h="1136073">
                    <a:moveTo>
                      <a:pt x="338903" y="549919"/>
                    </a:moveTo>
                    <a:cubicBezTo>
                      <a:pt x="352225" y="563773"/>
                      <a:pt x="569635" y="322385"/>
                      <a:pt x="578694" y="326115"/>
                    </a:cubicBezTo>
                    <a:cubicBezTo>
                      <a:pt x="587753" y="329845"/>
                      <a:pt x="436951" y="512086"/>
                      <a:pt x="393256" y="572300"/>
                    </a:cubicBezTo>
                    <a:cubicBezTo>
                      <a:pt x="349561" y="632514"/>
                      <a:pt x="274959" y="697523"/>
                      <a:pt x="316523" y="687399"/>
                    </a:cubicBezTo>
                    <a:cubicBezTo>
                      <a:pt x="358087" y="677275"/>
                      <a:pt x="638908" y="498764"/>
                      <a:pt x="642638" y="511553"/>
                    </a:cubicBezTo>
                    <a:cubicBezTo>
                      <a:pt x="646368" y="524342"/>
                      <a:pt x="339969" y="736423"/>
                      <a:pt x="338903" y="764132"/>
                    </a:cubicBezTo>
                    <a:cubicBezTo>
                      <a:pt x="337837" y="791841"/>
                      <a:pt x="634644" y="663953"/>
                      <a:pt x="636243" y="677807"/>
                    </a:cubicBezTo>
                    <a:cubicBezTo>
                      <a:pt x="637842" y="691662"/>
                      <a:pt x="352758" y="826477"/>
                      <a:pt x="348495" y="847259"/>
                    </a:cubicBezTo>
                    <a:cubicBezTo>
                      <a:pt x="344232" y="868041"/>
                      <a:pt x="612797" y="788644"/>
                      <a:pt x="610666" y="802498"/>
                    </a:cubicBezTo>
                    <a:cubicBezTo>
                      <a:pt x="608535" y="816352"/>
                      <a:pt x="392723" y="875501"/>
                      <a:pt x="335706" y="930386"/>
                    </a:cubicBezTo>
                    <a:cubicBezTo>
                      <a:pt x="278689" y="985271"/>
                      <a:pt x="277624" y="1136073"/>
                      <a:pt x="268565" y="1131810"/>
                    </a:cubicBezTo>
                    <a:cubicBezTo>
                      <a:pt x="259506" y="1127547"/>
                      <a:pt x="325582" y="986870"/>
                      <a:pt x="281354" y="904809"/>
                    </a:cubicBezTo>
                    <a:cubicBezTo>
                      <a:pt x="237126" y="822748"/>
                      <a:pt x="6394" y="650631"/>
                      <a:pt x="3197" y="639441"/>
                    </a:cubicBezTo>
                    <a:cubicBezTo>
                      <a:pt x="0" y="628251"/>
                      <a:pt x="260039" y="860581"/>
                      <a:pt x="262170" y="837668"/>
                    </a:cubicBezTo>
                    <a:cubicBezTo>
                      <a:pt x="264302" y="814755"/>
                      <a:pt x="10657" y="514217"/>
                      <a:pt x="15986" y="501961"/>
                    </a:cubicBezTo>
                    <a:cubicBezTo>
                      <a:pt x="21315" y="489705"/>
                      <a:pt x="286150" y="799834"/>
                      <a:pt x="294143" y="764132"/>
                    </a:cubicBezTo>
                    <a:cubicBezTo>
                      <a:pt x="302136" y="728430"/>
                      <a:pt x="68207" y="317057"/>
                      <a:pt x="63944" y="287749"/>
                    </a:cubicBezTo>
                    <a:cubicBezTo>
                      <a:pt x="59681" y="258441"/>
                      <a:pt x="259506" y="609601"/>
                      <a:pt x="268565" y="588286"/>
                    </a:cubicBezTo>
                    <a:cubicBezTo>
                      <a:pt x="277624" y="566971"/>
                      <a:pt x="118829" y="183840"/>
                      <a:pt x="118296" y="159861"/>
                    </a:cubicBezTo>
                    <a:cubicBezTo>
                      <a:pt x="117763" y="135882"/>
                      <a:pt x="249915" y="469457"/>
                      <a:pt x="265368" y="444412"/>
                    </a:cubicBezTo>
                    <a:cubicBezTo>
                      <a:pt x="280821" y="419367"/>
                      <a:pt x="204621" y="19184"/>
                      <a:pt x="211015" y="9592"/>
                    </a:cubicBezTo>
                    <a:cubicBezTo>
                      <a:pt x="217409" y="0"/>
                      <a:pt x="270696" y="363416"/>
                      <a:pt x="303734" y="386862"/>
                    </a:cubicBezTo>
                    <a:cubicBezTo>
                      <a:pt x="336772" y="410308"/>
                      <a:pt x="403913" y="139612"/>
                      <a:pt x="409242" y="150269"/>
                    </a:cubicBezTo>
                    <a:cubicBezTo>
                      <a:pt x="414571" y="160926"/>
                      <a:pt x="320786" y="435353"/>
                      <a:pt x="335706" y="450806"/>
                    </a:cubicBezTo>
                    <a:cubicBezTo>
                      <a:pt x="350626" y="466259"/>
                      <a:pt x="499296" y="227002"/>
                      <a:pt x="498763" y="242988"/>
                    </a:cubicBezTo>
                    <a:cubicBezTo>
                      <a:pt x="498230" y="258974"/>
                      <a:pt x="325581" y="536065"/>
                      <a:pt x="338903" y="549919"/>
                    </a:cubicBezTo>
                    <a:close/>
                  </a:path>
                </a:pathLst>
              </a:custGeom>
              <a:gradFill>
                <a:gsLst>
                  <a:gs pos="9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자유형 78"/>
              <p:cNvSpPr/>
              <p:nvPr/>
            </p:nvSpPr>
            <p:spPr>
              <a:xfrm>
                <a:off x="8535998" y="5801325"/>
                <a:ext cx="485975" cy="1144065"/>
              </a:xfrm>
              <a:custGeom>
                <a:avLst/>
                <a:gdLst>
                  <a:gd name="connsiteX0" fmla="*/ 253112 w 485975"/>
                  <a:gd name="connsiteY0" fmla="*/ 1136605 h 1144065"/>
                  <a:gd name="connsiteX1" fmla="*/ 288282 w 485975"/>
                  <a:gd name="connsiteY1" fmla="*/ 884026 h 1144065"/>
                  <a:gd name="connsiteX2" fmla="*/ 208352 w 485975"/>
                  <a:gd name="connsiteY2" fmla="*/ 688997 h 1144065"/>
                  <a:gd name="connsiteX3" fmla="*/ 13322 w 485975"/>
                  <a:gd name="connsiteY3" fmla="*/ 449206 h 1144065"/>
                  <a:gd name="connsiteX4" fmla="*/ 288282 w 485975"/>
                  <a:gd name="connsiteY4" fmla="*/ 746546 h 1144065"/>
                  <a:gd name="connsiteX5" fmla="*/ 275493 w 485975"/>
                  <a:gd name="connsiteY5" fmla="*/ 580292 h 1144065"/>
                  <a:gd name="connsiteX6" fmla="*/ 182774 w 485975"/>
                  <a:gd name="connsiteY6" fmla="*/ 423629 h 1144065"/>
                  <a:gd name="connsiteX7" fmla="*/ 67675 w 485975"/>
                  <a:gd name="connsiteY7" fmla="*/ 270163 h 1144065"/>
                  <a:gd name="connsiteX8" fmla="*/ 198760 w 485975"/>
                  <a:gd name="connsiteY8" fmla="*/ 410840 h 1144065"/>
                  <a:gd name="connsiteX9" fmla="*/ 272296 w 485975"/>
                  <a:gd name="connsiteY9" fmla="*/ 330910 h 1144065"/>
                  <a:gd name="connsiteX10" fmla="*/ 243521 w 485975"/>
                  <a:gd name="connsiteY10" fmla="*/ 14387 h 1144065"/>
                  <a:gd name="connsiteX11" fmla="*/ 307465 w 485975"/>
                  <a:gd name="connsiteY11" fmla="*/ 244585 h 1144065"/>
                  <a:gd name="connsiteX12" fmla="*/ 412973 w 485975"/>
                  <a:gd name="connsiteY12" fmla="*/ 123092 h 1144065"/>
                  <a:gd name="connsiteX13" fmla="*/ 320254 w 485975"/>
                  <a:gd name="connsiteY13" fmla="*/ 327713 h 1144065"/>
                  <a:gd name="connsiteX14" fmla="*/ 317057 w 485975"/>
                  <a:gd name="connsiteY14" fmla="*/ 529137 h 1144065"/>
                  <a:gd name="connsiteX15" fmla="*/ 483311 w 485975"/>
                  <a:gd name="connsiteY15" fmla="*/ 398051 h 1144065"/>
                  <a:gd name="connsiteX16" fmla="*/ 333043 w 485975"/>
                  <a:gd name="connsiteY16" fmla="*/ 561109 h 1144065"/>
                  <a:gd name="connsiteX17" fmla="*/ 320254 w 485975"/>
                  <a:gd name="connsiteY17" fmla="*/ 647433 h 1144065"/>
                  <a:gd name="connsiteX18" fmla="*/ 342634 w 485975"/>
                  <a:gd name="connsiteY18" fmla="*/ 839265 h 1144065"/>
                  <a:gd name="connsiteX19" fmla="*/ 253112 w 485975"/>
                  <a:gd name="connsiteY19" fmla="*/ 1136605 h 114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5975" h="1144065">
                    <a:moveTo>
                      <a:pt x="253112" y="1136605"/>
                    </a:moveTo>
                    <a:cubicBezTo>
                      <a:pt x="244053" y="1144065"/>
                      <a:pt x="295742" y="958627"/>
                      <a:pt x="288282" y="884026"/>
                    </a:cubicBezTo>
                    <a:cubicBezTo>
                      <a:pt x="280822" y="809425"/>
                      <a:pt x="254179" y="761467"/>
                      <a:pt x="208352" y="688997"/>
                    </a:cubicBezTo>
                    <a:cubicBezTo>
                      <a:pt x="162525" y="616527"/>
                      <a:pt x="0" y="439615"/>
                      <a:pt x="13322" y="449206"/>
                    </a:cubicBezTo>
                    <a:cubicBezTo>
                      <a:pt x="26644" y="458797"/>
                      <a:pt x="244587" y="724698"/>
                      <a:pt x="288282" y="746546"/>
                    </a:cubicBezTo>
                    <a:cubicBezTo>
                      <a:pt x="331977" y="768394"/>
                      <a:pt x="293078" y="634111"/>
                      <a:pt x="275493" y="580292"/>
                    </a:cubicBezTo>
                    <a:cubicBezTo>
                      <a:pt x="257908" y="526473"/>
                      <a:pt x="217410" y="475317"/>
                      <a:pt x="182774" y="423629"/>
                    </a:cubicBezTo>
                    <a:cubicBezTo>
                      <a:pt x="148138" y="371941"/>
                      <a:pt x="65011" y="272294"/>
                      <a:pt x="67675" y="270163"/>
                    </a:cubicBezTo>
                    <a:cubicBezTo>
                      <a:pt x="70339" y="268032"/>
                      <a:pt x="164657" y="400716"/>
                      <a:pt x="198760" y="410840"/>
                    </a:cubicBezTo>
                    <a:cubicBezTo>
                      <a:pt x="232863" y="420964"/>
                      <a:pt x="264836" y="396986"/>
                      <a:pt x="272296" y="330910"/>
                    </a:cubicBezTo>
                    <a:cubicBezTo>
                      <a:pt x="279756" y="264835"/>
                      <a:pt x="237660" y="28774"/>
                      <a:pt x="243521" y="14387"/>
                    </a:cubicBezTo>
                    <a:cubicBezTo>
                      <a:pt x="249382" y="0"/>
                      <a:pt x="279223" y="226468"/>
                      <a:pt x="307465" y="244585"/>
                    </a:cubicBezTo>
                    <a:cubicBezTo>
                      <a:pt x="335707" y="262702"/>
                      <a:pt x="410841" y="109237"/>
                      <a:pt x="412973" y="123092"/>
                    </a:cubicBezTo>
                    <a:cubicBezTo>
                      <a:pt x="415105" y="136947"/>
                      <a:pt x="336240" y="260039"/>
                      <a:pt x="320254" y="327713"/>
                    </a:cubicBezTo>
                    <a:cubicBezTo>
                      <a:pt x="304268" y="395387"/>
                      <a:pt x="289881" y="517414"/>
                      <a:pt x="317057" y="529137"/>
                    </a:cubicBezTo>
                    <a:cubicBezTo>
                      <a:pt x="344233" y="540860"/>
                      <a:pt x="480647" y="392722"/>
                      <a:pt x="483311" y="398051"/>
                    </a:cubicBezTo>
                    <a:cubicBezTo>
                      <a:pt x="485975" y="403380"/>
                      <a:pt x="360219" y="519545"/>
                      <a:pt x="333043" y="561109"/>
                    </a:cubicBezTo>
                    <a:cubicBezTo>
                      <a:pt x="305867" y="602673"/>
                      <a:pt x="318656" y="601074"/>
                      <a:pt x="320254" y="647433"/>
                    </a:cubicBezTo>
                    <a:cubicBezTo>
                      <a:pt x="321852" y="693792"/>
                      <a:pt x="350627" y="764131"/>
                      <a:pt x="342634" y="839265"/>
                    </a:cubicBezTo>
                    <a:cubicBezTo>
                      <a:pt x="334641" y="914399"/>
                      <a:pt x="262171" y="1129145"/>
                      <a:pt x="253112" y="1136605"/>
                    </a:cubicBezTo>
                    <a:close/>
                  </a:path>
                </a:pathLst>
              </a:custGeom>
              <a:gradFill>
                <a:gsLst>
                  <a:gs pos="9000">
                    <a:srgbClr val="336600"/>
                  </a:gs>
                  <a:gs pos="100000">
                    <a:srgbClr val="80AD1B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자유형 79"/>
              <p:cNvSpPr/>
              <p:nvPr/>
            </p:nvSpPr>
            <p:spPr>
              <a:xfrm>
                <a:off x="8705983" y="5684627"/>
                <a:ext cx="166788" cy="1422755"/>
              </a:xfrm>
              <a:custGeom>
                <a:avLst/>
                <a:gdLst>
                  <a:gd name="connsiteX0" fmla="*/ 35169 w 166788"/>
                  <a:gd name="connsiteY0" fmla="*/ 1377994 h 1422755"/>
                  <a:gd name="connsiteX1" fmla="*/ 127888 w 166788"/>
                  <a:gd name="connsiteY1" fmla="*/ 1035893 h 1422755"/>
                  <a:gd name="connsiteX2" fmla="*/ 131086 w 166788"/>
                  <a:gd name="connsiteY2" fmla="*/ 732159 h 1422755"/>
                  <a:gd name="connsiteX3" fmla="*/ 92719 w 166788"/>
                  <a:gd name="connsiteY3" fmla="*/ 521144 h 1422755"/>
                  <a:gd name="connsiteX4" fmla="*/ 105508 w 166788"/>
                  <a:gd name="connsiteY4" fmla="*/ 313325 h 1422755"/>
                  <a:gd name="connsiteX5" fmla="*/ 3197 w 166788"/>
                  <a:gd name="connsiteY5" fmla="*/ 15986 h 1422755"/>
                  <a:gd name="connsiteX6" fmla="*/ 124691 w 166788"/>
                  <a:gd name="connsiteY6" fmla="*/ 217409 h 1422755"/>
                  <a:gd name="connsiteX7" fmla="*/ 115100 w 166788"/>
                  <a:gd name="connsiteY7" fmla="*/ 514749 h 1422755"/>
                  <a:gd name="connsiteX8" fmla="*/ 163058 w 166788"/>
                  <a:gd name="connsiteY8" fmla="*/ 824878 h 1422755"/>
                  <a:gd name="connsiteX9" fmla="*/ 92719 w 166788"/>
                  <a:gd name="connsiteY9" fmla="*/ 1304458 h 1422755"/>
                  <a:gd name="connsiteX10" fmla="*/ 35169 w 166788"/>
                  <a:gd name="connsiteY10" fmla="*/ 1377994 h 142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88" h="1422755">
                    <a:moveTo>
                      <a:pt x="35169" y="1377994"/>
                    </a:moveTo>
                    <a:cubicBezTo>
                      <a:pt x="41031" y="1333233"/>
                      <a:pt x="111902" y="1143532"/>
                      <a:pt x="127888" y="1035893"/>
                    </a:cubicBezTo>
                    <a:cubicBezTo>
                      <a:pt x="143874" y="928254"/>
                      <a:pt x="136947" y="817950"/>
                      <a:pt x="131086" y="732159"/>
                    </a:cubicBezTo>
                    <a:cubicBezTo>
                      <a:pt x="125225" y="646368"/>
                      <a:pt x="96982" y="590950"/>
                      <a:pt x="92719" y="521144"/>
                    </a:cubicBezTo>
                    <a:cubicBezTo>
                      <a:pt x="88456" y="451338"/>
                      <a:pt x="120428" y="397518"/>
                      <a:pt x="105508" y="313325"/>
                    </a:cubicBezTo>
                    <a:cubicBezTo>
                      <a:pt x="90588" y="229132"/>
                      <a:pt x="0" y="31972"/>
                      <a:pt x="3197" y="15986"/>
                    </a:cubicBezTo>
                    <a:cubicBezTo>
                      <a:pt x="6394" y="0"/>
                      <a:pt x="106041" y="134282"/>
                      <a:pt x="124691" y="217409"/>
                    </a:cubicBezTo>
                    <a:cubicBezTo>
                      <a:pt x="143341" y="300536"/>
                      <a:pt x="108706" y="413504"/>
                      <a:pt x="115100" y="514749"/>
                    </a:cubicBezTo>
                    <a:cubicBezTo>
                      <a:pt x="121494" y="615994"/>
                      <a:pt x="166788" y="693260"/>
                      <a:pt x="163058" y="824878"/>
                    </a:cubicBezTo>
                    <a:cubicBezTo>
                      <a:pt x="159328" y="956496"/>
                      <a:pt x="114567" y="1217068"/>
                      <a:pt x="92719" y="1304458"/>
                    </a:cubicBezTo>
                    <a:cubicBezTo>
                      <a:pt x="70871" y="1391848"/>
                      <a:pt x="29307" y="1422755"/>
                      <a:pt x="35169" y="1377994"/>
                    </a:cubicBezTo>
                    <a:close/>
                  </a:path>
                </a:pathLst>
              </a:custGeom>
              <a:solidFill>
                <a:srgbClr val="587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5" name="타원 4"/>
          <p:cNvSpPr/>
          <p:nvPr/>
        </p:nvSpPr>
        <p:spPr>
          <a:xfrm>
            <a:off x="465108" y="2436338"/>
            <a:ext cx="2537792" cy="25377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도넛 82"/>
          <p:cNvSpPr/>
          <p:nvPr/>
        </p:nvSpPr>
        <p:spPr>
          <a:xfrm>
            <a:off x="608878" y="2584292"/>
            <a:ext cx="2250251" cy="2250250"/>
          </a:xfrm>
          <a:prstGeom prst="donut">
            <a:avLst>
              <a:gd name="adj" fmla="val 43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115"/>
          <p:cNvSpPr txBox="1">
            <a:spLocks noChangeArrowheads="1"/>
          </p:cNvSpPr>
          <p:nvPr/>
        </p:nvSpPr>
        <p:spPr bwMode="auto">
          <a:xfrm>
            <a:off x="626637" y="3444450"/>
            <a:ext cx="2129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ПРЕГЛЕД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4170763" y="1830363"/>
            <a:ext cx="408574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Обща </a:t>
            </a: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за проекта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66082" y="-18366"/>
            <a:ext cx="5530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“Въвеждане на европейския пазар на електроенергия в България – II фаза“</a:t>
            </a:r>
          </a:p>
        </p:txBody>
      </p:sp>
      <p:sp>
        <p:nvSpPr>
          <p:cNvPr id="90" name="TextBox 89"/>
          <p:cNvSpPr txBox="1"/>
          <p:nvPr/>
        </p:nvSpPr>
        <p:spPr bwMode="auto">
          <a:xfrm>
            <a:off x="4677881" y="3020542"/>
            <a:ext cx="282284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Цели на проекта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4476118" y="4094692"/>
            <a:ext cx="408574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Обща </a:t>
            </a: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за </a:t>
            </a: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задачите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 bwMode="auto">
          <a:xfrm>
            <a:off x="4110806" y="5300282"/>
            <a:ext cx="432048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Изпълнени дейности по проекта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94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20"/>
          <p:cNvSpPr/>
          <p:nvPr/>
        </p:nvSpPr>
        <p:spPr>
          <a:xfrm>
            <a:off x="464835" y="168118"/>
            <a:ext cx="604725" cy="604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60"/>
          <p:cNvGrpSpPr/>
          <p:nvPr/>
        </p:nvGrpSpPr>
        <p:grpSpPr>
          <a:xfrm>
            <a:off x="441315" y="166597"/>
            <a:ext cx="667123" cy="604724"/>
            <a:chOff x="5075123" y="3442121"/>
            <a:chExt cx="2481953" cy="2249809"/>
          </a:xfrm>
        </p:grpSpPr>
        <p:sp>
          <p:nvSpPr>
            <p:cNvPr id="6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1205876" y="121593"/>
            <a:ext cx="432048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Basic data for the Bulgarian power system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and electricity market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모서리가 둥근 직사각형 40"/>
          <p:cNvSpPr/>
          <p:nvPr/>
        </p:nvSpPr>
        <p:spPr>
          <a:xfrm>
            <a:off x="341780" y="49585"/>
            <a:ext cx="5184576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20"/>
          <p:cNvSpPr/>
          <p:nvPr/>
        </p:nvSpPr>
        <p:spPr>
          <a:xfrm>
            <a:off x="464835" y="96109"/>
            <a:ext cx="604725" cy="604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60"/>
          <p:cNvGrpSpPr/>
          <p:nvPr/>
        </p:nvGrpSpPr>
        <p:grpSpPr>
          <a:xfrm>
            <a:off x="441315" y="94590"/>
            <a:ext cx="667123" cy="604724"/>
            <a:chOff x="5075123" y="3442121"/>
            <a:chExt cx="2481953" cy="2249809"/>
          </a:xfrm>
        </p:grpSpPr>
        <p:sp>
          <p:nvSpPr>
            <p:cNvPr id="16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1151851" y="190281"/>
            <a:ext cx="408574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Обща </a:t>
            </a: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за проекта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0232" y="1622799"/>
            <a:ext cx="8229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Предварително определен проект по Програма BG04 „</a:t>
            </a:r>
            <a:r>
              <a:rPr lang="bg-BG" sz="2000" b="1" i="1" dirty="0" smtClean="0">
                <a:solidFill>
                  <a:schemeClr val="tx2"/>
                </a:solidFill>
                <a:latin typeface="Times New Roman" pitchFamily="18" charset="0"/>
              </a:rPr>
              <a:t>Енергийна ефективност и възобновяема енергия” на Финансовия механизъм на Eвропейското икономическо пространство (ФМ на ЕИП) </a:t>
            </a: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2009-2014 г. </a:t>
            </a:r>
          </a:p>
          <a:p>
            <a:pPr marR="0" lvl="0" indent="465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bg-BG" sz="2000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R="0" lvl="0" indent="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bg-BG" sz="2000" b="1" i="1" u="sng" dirty="0" smtClean="0">
                <a:solidFill>
                  <a:schemeClr val="tx2"/>
                </a:solidFill>
                <a:latin typeface="Times New Roman" pitchFamily="18" charset="0"/>
              </a:rPr>
              <a:t>Фаза I на проекта:</a:t>
            </a:r>
            <a:r>
              <a:rPr lang="bg-BG" sz="20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„Модел на европейски електроенергиен пазар и въвеждането му в българия”, преглед на Северния електроенергиен пазар, Норвежкия регулатор (NVE), Преносния системен оператор (Statnett), Пазарния оператор (Nord Pool Spot) и системата за мониторинг на пазара;</a:t>
            </a:r>
          </a:p>
          <a:p>
            <a:pPr marL="508000" indent="581025" algn="just" defTabSz="914400" eaLnBrk="0" hangingPunct="0">
              <a:buFont typeface="Wingdings" pitchFamily="2" charset="2"/>
              <a:buChar char="Ø"/>
            </a:pP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Дата </a:t>
            </a:r>
            <a:r>
              <a:rPr lang="bg-BG" sz="2000" i="1" smtClean="0">
                <a:solidFill>
                  <a:schemeClr val="tx2"/>
                </a:solidFill>
                <a:latin typeface="Times New Roman" pitchFamily="18" charset="0"/>
              </a:rPr>
              <a:t>на стартиране</a:t>
            </a:r>
            <a:r>
              <a:rPr lang="en-US" sz="2000" i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– октомври 20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</a:rPr>
              <a:t>09</a:t>
            </a: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 г.</a:t>
            </a:r>
          </a:p>
          <a:p>
            <a:pPr marR="0" lvl="0" indent="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bg-BG" sz="2000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0" indent="465138" algn="just" defTabSz="914400" eaLnBrk="0" hangingPunct="0">
              <a:buFont typeface="Wingdings" pitchFamily="2" charset="2"/>
              <a:buChar char="Ø"/>
            </a:pPr>
            <a:r>
              <a:rPr lang="bg-BG" sz="2000" b="1" i="1" u="sng" dirty="0" smtClean="0">
                <a:solidFill>
                  <a:schemeClr val="tx2"/>
                </a:solidFill>
                <a:latin typeface="Times New Roman" pitchFamily="18" charset="0"/>
              </a:rPr>
              <a:t>Фаза II на проекта:</a:t>
            </a: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 Въвеждане на европейския пазар на електроенергия в България – II фаза“;</a:t>
            </a:r>
          </a:p>
          <a:p>
            <a:pPr marL="508000" lvl="0" indent="508000" algn="just" defTabSz="914400" eaLnBrk="0" hangingPunct="0">
              <a:buFont typeface="Wingdings" pitchFamily="2" charset="2"/>
              <a:buChar char="Ø"/>
            </a:pPr>
            <a:r>
              <a:rPr lang="bg-BG" sz="2000" i="1" dirty="0" smtClean="0">
                <a:solidFill>
                  <a:schemeClr val="tx2"/>
                </a:solidFill>
                <a:latin typeface="Times New Roman" pitchFamily="18" charset="0"/>
              </a:rPr>
              <a:t>Дата на стартиране – 1 октомври 2014 г.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4403284" y="4426281"/>
            <a:ext cx="4357481" cy="2225012"/>
          </a:xfrm>
          <a:prstGeom prst="ellipse">
            <a:avLst/>
          </a:prstGeom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3" name="그룹 9"/>
          <p:cNvGrpSpPr/>
          <p:nvPr/>
        </p:nvGrpSpPr>
        <p:grpSpPr>
          <a:xfrm>
            <a:off x="5150953" y="2623921"/>
            <a:ext cx="3237471" cy="3333908"/>
            <a:chOff x="3152065" y="2440990"/>
            <a:chExt cx="2479953" cy="2553826"/>
          </a:xfrm>
          <a:solidFill>
            <a:schemeClr val="bg1">
              <a:lumMod val="65000"/>
            </a:schemeClr>
          </a:solidFill>
          <a:effectLst/>
          <a:scene3d>
            <a:camera prst="perspectiveHeroicExtremeLeftFacing">
              <a:rot lat="20289701" lon="2161621" rev="20813843"/>
            </a:camera>
            <a:lightRig rig="balanced" dir="t">
              <a:rot lat="0" lon="0" rev="4200000"/>
            </a:lightRig>
          </a:scene3d>
        </p:grpSpPr>
        <p:sp>
          <p:nvSpPr>
            <p:cNvPr id="29" name="막힌 원호 31"/>
            <p:cNvSpPr/>
            <p:nvPr/>
          </p:nvSpPr>
          <p:spPr>
            <a:xfrm rot="18297562">
              <a:off x="3152065" y="2441113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막힌 원호 32"/>
            <p:cNvSpPr/>
            <p:nvPr/>
          </p:nvSpPr>
          <p:spPr>
            <a:xfrm rot="3892719">
              <a:off x="3327762" y="244099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막힌 원호 33"/>
            <p:cNvSpPr/>
            <p:nvPr/>
          </p:nvSpPr>
          <p:spPr>
            <a:xfrm rot="11081471">
              <a:off x="3242475" y="269056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직사각형 36"/>
          <p:cNvSpPr/>
          <p:nvPr/>
        </p:nvSpPr>
        <p:spPr>
          <a:xfrm>
            <a:off x="7834278" y="3163098"/>
            <a:ext cx="375424" cy="461665"/>
          </a:xfrm>
          <a:prstGeom prst="rect">
            <a:avLst/>
          </a:prstGeom>
          <a:noFill/>
          <a:scene3d>
            <a:camera prst="perspectiveLeft" fov="4800000">
              <a:rot lat="20292000" lon="2160000" rev="20814000"/>
            </a:camera>
            <a:lightRig rig="threePt" dir="t"/>
          </a:scene3d>
          <a:sp3d>
            <a:bevelT w="0" h="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altLang="ko-K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en-US" altLang="ko-KR" sz="2400" b="1" cap="none" spc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7"/>
          <p:cNvSpPr/>
          <p:nvPr/>
        </p:nvSpPr>
        <p:spPr>
          <a:xfrm>
            <a:off x="6276326" y="5349687"/>
            <a:ext cx="373820" cy="461665"/>
          </a:xfrm>
          <a:prstGeom prst="rect">
            <a:avLst/>
          </a:prstGeom>
          <a:noFill/>
          <a:scene3d>
            <a:camera prst="perspectiveLeft" fov="4800000">
              <a:rot lat="20292000" lon="2160000" rev="20814000"/>
            </a:camera>
            <a:lightRig rig="threePt" dir="t"/>
          </a:scene3d>
          <a:sp3d>
            <a:bevelT w="0" h="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altLang="ko-K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en-US" altLang="ko-KR" sz="2400" b="1" cap="none" spc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직선 연결선 60"/>
          <p:cNvCxnSpPr/>
          <p:nvPr/>
        </p:nvCxnSpPr>
        <p:spPr>
          <a:xfrm>
            <a:off x="4147869" y="3163098"/>
            <a:ext cx="3808507" cy="667826"/>
          </a:xfrm>
          <a:prstGeom prst="line">
            <a:avLst/>
          </a:prstGeom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62"/>
          <p:cNvCxnSpPr/>
          <p:nvPr/>
        </p:nvCxnSpPr>
        <p:spPr>
          <a:xfrm>
            <a:off x="4147869" y="5100933"/>
            <a:ext cx="2001019" cy="437855"/>
          </a:xfrm>
          <a:prstGeom prst="line">
            <a:avLst/>
          </a:prstGeom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59"/>
          <p:cNvCxnSpPr/>
          <p:nvPr/>
        </p:nvCxnSpPr>
        <p:spPr>
          <a:xfrm>
            <a:off x="6148888" y="2351314"/>
            <a:ext cx="284981" cy="1022279"/>
          </a:xfrm>
          <a:prstGeom prst="line">
            <a:avLst/>
          </a:prstGeom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67"/>
          <p:cNvSpPr/>
          <p:nvPr/>
        </p:nvSpPr>
        <p:spPr>
          <a:xfrm>
            <a:off x="5798320" y="3379145"/>
            <a:ext cx="535975" cy="461665"/>
          </a:xfrm>
          <a:prstGeom prst="rect">
            <a:avLst/>
          </a:prstGeom>
          <a:noFill/>
          <a:scene3d>
            <a:camera prst="perspectiveLeft" fov="4800000">
              <a:rot lat="20292000" lon="2160000" rev="20814000"/>
            </a:camera>
            <a:lightRig rig="threePt" dir="t"/>
          </a:scene3d>
          <a:sp3d>
            <a:bevelT w="0" h="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altLang="ko-K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en-US" altLang="ko-KR" sz="2400" b="1" cap="none" spc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98320" y="3623605"/>
            <a:ext cx="2196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Финансов механизъм на Eвропейско икономическо пространство</a:t>
            </a:r>
            <a:endParaRPr lang="bg-BG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63981" y="1976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G Times" pitchFamily="18" charset="0"/>
              </a:rPr>
              <a:t> </a:t>
            </a:r>
            <a:r>
              <a:rPr lang="bg-BG" alt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Програмен оператор</a:t>
            </a:r>
          </a:p>
          <a:p>
            <a:pPr algn="ctr">
              <a:defRPr/>
            </a:pP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Министерство на енергетиката 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bg-BG" alt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4706" y="19598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Партньор по проекта  </a:t>
            </a:r>
          </a:p>
          <a:p>
            <a:pPr algn="ctr" eaLnBrk="1" hangingPunct="1">
              <a:defRPr/>
            </a:pPr>
            <a:r>
              <a:rPr lang="ru-RU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Норвежката дирекция за водни ресурси и енергетика (NVE), към Министерството на петрола и енергетиката, Кралство Норвегия</a:t>
            </a:r>
            <a:endParaRPr lang="bg-BG" alt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594" y="41776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alt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Организатор на проекта</a:t>
            </a:r>
            <a:r>
              <a:rPr lang="en-US" alt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Комисията за енергийно и водно регулиране</a:t>
            </a:r>
            <a:endParaRPr lang="de-DE" alt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36" y="1255019"/>
            <a:ext cx="804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59" y="3656892"/>
            <a:ext cx="541338" cy="54133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41" y="1313075"/>
            <a:ext cx="777875" cy="6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2071159" y="5349687"/>
            <a:ext cx="1772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Участници</a:t>
            </a:r>
            <a:r>
              <a:rPr lang="en-US" alt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ЕСО ЕАД</a:t>
            </a:r>
            <a:endParaRPr lang="en-US" alt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БНЕБ</a:t>
            </a: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2344516" y="5082621"/>
            <a:ext cx="0" cy="280243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4" name="타원 20"/>
          <p:cNvSpPr/>
          <p:nvPr/>
        </p:nvSpPr>
        <p:spPr>
          <a:xfrm>
            <a:off x="464835" y="168118"/>
            <a:ext cx="604725" cy="604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그룹 60"/>
          <p:cNvGrpSpPr/>
          <p:nvPr/>
        </p:nvGrpSpPr>
        <p:grpSpPr>
          <a:xfrm>
            <a:off x="441315" y="166597"/>
            <a:ext cx="667123" cy="604724"/>
            <a:chOff x="5075123" y="3442121"/>
            <a:chExt cx="2481953" cy="2249809"/>
          </a:xfrm>
        </p:grpSpPr>
        <p:sp>
          <p:nvSpPr>
            <p:cNvPr id="76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9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 bwMode="auto">
          <a:xfrm>
            <a:off x="1205876" y="121593"/>
            <a:ext cx="432048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Basic data for the Bulgarian power system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and electricity market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3" name="모서리가 둥근 직사각형 40"/>
          <p:cNvSpPr/>
          <p:nvPr/>
        </p:nvSpPr>
        <p:spPr>
          <a:xfrm>
            <a:off x="341780" y="49585"/>
            <a:ext cx="5184576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타원 20"/>
          <p:cNvSpPr/>
          <p:nvPr/>
        </p:nvSpPr>
        <p:spPr>
          <a:xfrm>
            <a:off x="464835" y="96109"/>
            <a:ext cx="604725" cy="604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그룹 60"/>
          <p:cNvGrpSpPr/>
          <p:nvPr/>
        </p:nvGrpSpPr>
        <p:grpSpPr>
          <a:xfrm>
            <a:off x="441315" y="94590"/>
            <a:ext cx="667123" cy="604724"/>
            <a:chOff x="5075123" y="3442121"/>
            <a:chExt cx="2481953" cy="2249809"/>
          </a:xfrm>
        </p:grpSpPr>
        <p:sp>
          <p:nvSpPr>
            <p:cNvPr id="86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9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 bwMode="auto">
          <a:xfrm>
            <a:off x="1151851" y="190281"/>
            <a:ext cx="408574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Обща </a:t>
            </a: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за проекта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95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auto">
          <a:xfrm rot="16200000">
            <a:off x="-1381178" y="3229933"/>
            <a:ext cx="4937388" cy="1439485"/>
          </a:xfrm>
          <a:prstGeom prst="rightArrow">
            <a:avLst>
              <a:gd name="adj1" fmla="val 45285"/>
              <a:gd name="adj2" fmla="val 638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6200000">
            <a:off x="1262612" y="3789258"/>
            <a:ext cx="675075" cy="684246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6200000">
            <a:off x="1262612" y="5424440"/>
            <a:ext cx="675075" cy="684246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-1340167" y="4066473"/>
            <a:ext cx="477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ko-K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Цели на проекта 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8" name="직선 연결선 26"/>
          <p:cNvCxnSpPr/>
          <p:nvPr/>
        </p:nvCxnSpPr>
        <p:spPr>
          <a:xfrm>
            <a:off x="1582232" y="2424392"/>
            <a:ext cx="6923139" cy="0"/>
          </a:xfrm>
          <a:prstGeom prst="line">
            <a:avLst/>
          </a:prstGeom>
          <a:ln w="10160" cmpd="sng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31"/>
          <p:cNvCxnSpPr/>
          <p:nvPr/>
        </p:nvCxnSpPr>
        <p:spPr>
          <a:xfrm>
            <a:off x="1582232" y="3789223"/>
            <a:ext cx="6923139" cy="0"/>
          </a:xfrm>
          <a:prstGeom prst="line">
            <a:avLst/>
          </a:prstGeom>
          <a:ln w="10160" cmpd="sng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33"/>
          <p:cNvCxnSpPr/>
          <p:nvPr/>
        </p:nvCxnSpPr>
        <p:spPr>
          <a:xfrm>
            <a:off x="1582232" y="5419785"/>
            <a:ext cx="6313539" cy="0"/>
          </a:xfrm>
          <a:prstGeom prst="line">
            <a:avLst/>
          </a:prstGeom>
          <a:ln w="10160" cmpd="sng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2348537" y="2504935"/>
            <a:ext cx="5997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</a:rPr>
              <a:t>Нататъшно развитие на пазара на електроенергия в България чрез въвеждане на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нов пазарен сегмент – организиран пазар „ден напред” за физически доставки; </a:t>
            </a:r>
          </a:p>
          <a:p>
            <a:pPr algn="ctr"/>
            <a:endParaRPr kumimoji="0"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1284386" y="2461230"/>
            <a:ext cx="675075" cy="684246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모서리가 둥근 직사각형 40"/>
          <p:cNvSpPr/>
          <p:nvPr/>
        </p:nvSpPr>
        <p:spPr>
          <a:xfrm>
            <a:off x="367771" y="12127"/>
            <a:ext cx="485587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타원 28"/>
          <p:cNvSpPr/>
          <p:nvPr/>
        </p:nvSpPr>
        <p:spPr>
          <a:xfrm>
            <a:off x="547446" y="30340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그룹 60"/>
          <p:cNvGrpSpPr/>
          <p:nvPr/>
        </p:nvGrpSpPr>
        <p:grpSpPr>
          <a:xfrm>
            <a:off x="523926" y="28821"/>
            <a:ext cx="667123" cy="604724"/>
            <a:chOff x="5075123" y="3442121"/>
            <a:chExt cx="2481953" cy="2249809"/>
          </a:xfrm>
        </p:grpSpPr>
        <p:sp>
          <p:nvSpPr>
            <p:cNvPr id="52" name="타원 3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5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 bwMode="auto">
          <a:xfrm>
            <a:off x="1339661" y="146770"/>
            <a:ext cx="282284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Цели на проекта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92079" y="3877131"/>
            <a:ext cx="6113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</a:rPr>
              <a:t>Развитие на концептуални, технически и организационни инструменти и на предприемане на конкретни стъпки към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интеграция на пазара електроенергия в България със съседните пазарни зони и обединените пазари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</a:rPr>
              <a:t> (coupled markets); </a:t>
            </a:r>
            <a:endParaRPr lang="bg-BG" i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79428" y="1588874"/>
            <a:ext cx="5766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“Въвеждане на европейския пазар на електроенергия в България – II фаза“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26650" y="5606767"/>
            <a:ext cx="6178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</a:rPr>
              <a:t>Разработване на ефективни средства за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наблюдение на пазара на електроенергия. </a:t>
            </a:r>
            <a:endParaRPr lang="bg-BG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242961" y="3366693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265710" y="3380341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88459" y="3380341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11208" y="3380341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333957" y="3380341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379455" y="3380341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312" y="3432822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  <a:endParaRPr lang="ko-KR" alt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56706" y="3380341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이등변 삼각형 47"/>
          <p:cNvSpPr/>
          <p:nvPr/>
        </p:nvSpPr>
        <p:spPr>
          <a:xfrm rot="10800000">
            <a:off x="1662023" y="289166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이등변 삼각형 48"/>
          <p:cNvSpPr/>
          <p:nvPr/>
        </p:nvSpPr>
        <p:spPr>
          <a:xfrm rot="10800000">
            <a:off x="3594938" y="289166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이등변 삼각형 49"/>
          <p:cNvSpPr/>
          <p:nvPr/>
        </p:nvSpPr>
        <p:spPr>
          <a:xfrm rot="10800000">
            <a:off x="5527851" y="289166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이등변 삼각형 50"/>
          <p:cNvSpPr/>
          <p:nvPr/>
        </p:nvSpPr>
        <p:spPr>
          <a:xfrm rot="10800000">
            <a:off x="7460765" y="289166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이등변 삼각형 51"/>
          <p:cNvSpPr/>
          <p:nvPr/>
        </p:nvSpPr>
        <p:spPr>
          <a:xfrm>
            <a:off x="2613324" y="422538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이등변 삼각형 53"/>
          <p:cNvSpPr/>
          <p:nvPr/>
        </p:nvSpPr>
        <p:spPr>
          <a:xfrm>
            <a:off x="4546237" y="422538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이등변 삼각형 54"/>
          <p:cNvSpPr/>
          <p:nvPr/>
        </p:nvSpPr>
        <p:spPr>
          <a:xfrm>
            <a:off x="6479150" y="4225387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37360" y="3427244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45472" y="3427244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32772" y="3440892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89688" y="3450184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76988" y="3440892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13092" y="3454540"/>
            <a:ext cx="113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Times New Roman" pitchFamily="18" charset="0"/>
              </a:rPr>
              <a:t>задача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  <a:endParaRPr lang="ko-KR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798" y="3452528"/>
            <a:ext cx="1248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bg-BG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октомври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2014 </a:t>
            </a:r>
            <a:r>
              <a:rPr lang="bg-BG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г.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endParaRPr lang="bg-BG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3" name="굽은 화살표 12"/>
          <p:cNvSpPr/>
          <p:nvPr/>
        </p:nvSpPr>
        <p:spPr>
          <a:xfrm rot="16200000" flipH="1">
            <a:off x="3469180" y="-2092915"/>
            <a:ext cx="1610409" cy="8045728"/>
          </a:xfrm>
          <a:prstGeom prst="bentArrow">
            <a:avLst>
              <a:gd name="adj1" fmla="val 6394"/>
              <a:gd name="adj2" fmla="val 7324"/>
              <a:gd name="adj3" fmla="val 8255"/>
              <a:gd name="adj4" fmla="val 43750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굽은 화살표 11"/>
          <p:cNvSpPr/>
          <p:nvPr/>
        </p:nvSpPr>
        <p:spPr>
          <a:xfrm rot="5400000" flipH="1">
            <a:off x="4228880" y="1483106"/>
            <a:ext cx="1318665" cy="8045729"/>
          </a:xfrm>
          <a:prstGeom prst="bentArrow">
            <a:avLst>
              <a:gd name="adj1" fmla="val 6394"/>
              <a:gd name="adj2" fmla="val 7324"/>
              <a:gd name="adj3" fmla="val 8255"/>
              <a:gd name="adj4" fmla="val 43750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798" y="5374215"/>
            <a:ext cx="185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520 000 EUR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236295" y="1268760"/>
            <a:ext cx="187220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003A78"/>
                </a:solidFill>
              </a:rPr>
              <a:t>Разработване и доставка на модел за обобщаване на данни и лесен за ползване инструмент за обработка, публикуване и съхранение на пазарните данни. Достъп на КЕВР, системния оператор и пазарния оператор до модела</a:t>
            </a:r>
          </a:p>
          <a:p>
            <a:endParaRPr lang="bg-BG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31640" y="1340768"/>
            <a:ext cx="10124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000" b="1" dirty="0" smtClean="0">
                <a:solidFill>
                  <a:srgbClr val="003A78"/>
                </a:solidFill>
              </a:rPr>
              <a:t>Оценка на състоянието на вътрешния електроенергиен пазар на ЕС</a:t>
            </a:r>
            <a:endParaRPr lang="bg-BG" sz="1000" dirty="0">
              <a:solidFill>
                <a:srgbClr val="003A7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13403" y="4565404"/>
            <a:ext cx="1020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003A78"/>
                </a:solidFill>
              </a:rPr>
              <a:t>Оценка на състоянието на българския електроенергиен пазар</a:t>
            </a:r>
            <a:endParaRPr lang="bg-BG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60281" y="1340768"/>
            <a:ext cx="11859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003A78"/>
                </a:solidFill>
              </a:rPr>
              <a:t>Разработване на структура и дейности за мониторинг на пазара в ДКЕВР</a:t>
            </a:r>
          </a:p>
          <a:p>
            <a:endParaRPr lang="bg-BG" sz="1000" b="1" dirty="0">
              <a:solidFill>
                <a:srgbClr val="003A78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11208" y="4558607"/>
            <a:ext cx="199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003A78"/>
                </a:solidFill>
              </a:rPr>
              <a:t>Препоръки за хармонизиране и изменение на Правилата за търговия с електрическа енергия в светлината на  изискванията на ЕС и новите Мрежови кодекси в областта на електроенергийния пазар.</a:t>
            </a:r>
          </a:p>
          <a:p>
            <a:endParaRPr lang="bg-BG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sz="900" b="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69489" y="1303600"/>
            <a:ext cx="18436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003A78"/>
                </a:solidFill>
              </a:rPr>
              <a:t>Доразвиване на пазара в България чрез въвеждането на нов пазарен сегмент – организиран ден напред пазар за физически доставки и он-лайн модел за двустранно договаряне</a:t>
            </a:r>
          </a:p>
          <a:p>
            <a:endParaRPr lang="bg-BG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305807" y="4565404"/>
            <a:ext cx="115495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003A78"/>
                </a:solidFill>
              </a:rPr>
              <a:t>Интеграция на пазара в България със съседните пазарни зони и обединени пазари</a:t>
            </a:r>
          </a:p>
          <a:p>
            <a:endParaRPr lang="bg-BG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직사각형 175"/>
          <p:cNvSpPr/>
          <p:nvPr/>
        </p:nvSpPr>
        <p:spPr>
          <a:xfrm>
            <a:off x="1379455" y="1303600"/>
            <a:ext cx="968756" cy="2909806"/>
          </a:xfrm>
          <a:prstGeom prst="rect">
            <a:avLst/>
          </a:prstGeom>
          <a:noFill/>
          <a:ln w="10160">
            <a:solidFill>
              <a:srgbClr val="C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직사각형 175"/>
          <p:cNvSpPr/>
          <p:nvPr/>
        </p:nvSpPr>
        <p:spPr>
          <a:xfrm>
            <a:off x="2339752" y="3356992"/>
            <a:ext cx="950902" cy="2592288"/>
          </a:xfrm>
          <a:prstGeom prst="rect">
            <a:avLst/>
          </a:prstGeom>
          <a:noFill/>
          <a:ln w="10160">
            <a:solidFill>
              <a:srgbClr val="C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직선 연결선 88"/>
          <p:cNvCxnSpPr/>
          <p:nvPr/>
        </p:nvCxnSpPr>
        <p:spPr>
          <a:xfrm flipH="1">
            <a:off x="3347863" y="1340768"/>
            <a:ext cx="1" cy="201622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8"/>
          <p:cNvCxnSpPr/>
          <p:nvPr/>
        </p:nvCxnSpPr>
        <p:spPr>
          <a:xfrm>
            <a:off x="4283970" y="4149080"/>
            <a:ext cx="0" cy="1800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88"/>
          <p:cNvCxnSpPr/>
          <p:nvPr/>
        </p:nvCxnSpPr>
        <p:spPr>
          <a:xfrm>
            <a:off x="6300191" y="4113914"/>
            <a:ext cx="0" cy="183536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88"/>
          <p:cNvCxnSpPr/>
          <p:nvPr/>
        </p:nvCxnSpPr>
        <p:spPr>
          <a:xfrm flipH="1">
            <a:off x="5292079" y="1340768"/>
            <a:ext cx="1" cy="201622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88"/>
          <p:cNvCxnSpPr/>
          <p:nvPr/>
        </p:nvCxnSpPr>
        <p:spPr>
          <a:xfrm flipH="1">
            <a:off x="7236295" y="1340768"/>
            <a:ext cx="1" cy="201622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175"/>
          <p:cNvSpPr/>
          <p:nvPr/>
        </p:nvSpPr>
        <p:spPr>
          <a:xfrm rot="5400000">
            <a:off x="4211325" y="-671789"/>
            <a:ext cx="901049" cy="8893307"/>
          </a:xfrm>
          <a:prstGeom prst="rect">
            <a:avLst/>
          </a:prstGeom>
          <a:noFill/>
          <a:ln w="10160">
            <a:solidFill>
              <a:srgbClr val="C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72075" y="3452528"/>
            <a:ext cx="936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30 март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201</a:t>
            </a:r>
            <a:r>
              <a:rPr lang="bg-BG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г.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	</a:t>
            </a:r>
            <a:endParaRPr lang="bg-BG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5" name="모서리가 둥근 직사각형 40"/>
          <p:cNvSpPr/>
          <p:nvPr/>
        </p:nvSpPr>
        <p:spPr>
          <a:xfrm>
            <a:off x="339535" y="76828"/>
            <a:ext cx="489654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타원 36"/>
          <p:cNvSpPr/>
          <p:nvPr/>
        </p:nvSpPr>
        <p:spPr>
          <a:xfrm>
            <a:off x="507068" y="130627"/>
            <a:ext cx="604725" cy="6047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그룹 60"/>
          <p:cNvGrpSpPr/>
          <p:nvPr/>
        </p:nvGrpSpPr>
        <p:grpSpPr>
          <a:xfrm>
            <a:off x="483548" y="129108"/>
            <a:ext cx="667123" cy="604724"/>
            <a:chOff x="5075123" y="3442121"/>
            <a:chExt cx="2481953" cy="2249809"/>
          </a:xfrm>
        </p:grpSpPr>
        <p:sp>
          <p:nvSpPr>
            <p:cNvPr id="89" name="타원 3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6" name="자유형 4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자유형 4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 bwMode="auto">
          <a:xfrm>
            <a:off x="1152412" y="190426"/>
            <a:ext cx="408574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Обща </a:t>
            </a: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за </a:t>
            </a: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задачите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66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01166"/>
            <a:ext cx="7123233" cy="423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모서리가 둥근 직사각형 40"/>
          <p:cNvSpPr/>
          <p:nvPr/>
        </p:nvSpPr>
        <p:spPr>
          <a:xfrm>
            <a:off x="339535" y="76828"/>
            <a:ext cx="489654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타원 36"/>
          <p:cNvSpPr/>
          <p:nvPr/>
        </p:nvSpPr>
        <p:spPr>
          <a:xfrm>
            <a:off x="507068" y="130627"/>
            <a:ext cx="604725" cy="6047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그룹 60"/>
          <p:cNvGrpSpPr/>
          <p:nvPr/>
        </p:nvGrpSpPr>
        <p:grpSpPr>
          <a:xfrm>
            <a:off x="483548" y="129108"/>
            <a:ext cx="667123" cy="604724"/>
            <a:chOff x="5075123" y="3442121"/>
            <a:chExt cx="2481953" cy="2249809"/>
          </a:xfrm>
        </p:grpSpPr>
        <p:sp>
          <p:nvSpPr>
            <p:cNvPr id="89" name="타원 3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6" name="자유형 4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자유형 4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 bwMode="auto">
          <a:xfrm>
            <a:off x="1152412" y="190426"/>
            <a:ext cx="408574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Обща </a:t>
            </a:r>
            <a:r>
              <a:rPr lang="bg-BG" altLang="ko-K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за </a:t>
            </a: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задачите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535" y="1418393"/>
            <a:ext cx="84361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Дата на стартиране на проекта – 1 октомври 2014 г.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4"/>
              </a:rPr>
              <a:t>http://www.dker.bg/newsbg.php?n=262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bg-BG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2900" y="1482774"/>
            <a:ext cx="8064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285750" algn="just" defTabSz="91440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Към момента са изпълнени дейности 1 и 2 на проекта: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bg-BG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9" y="2797493"/>
            <a:ext cx="918786" cy="8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6" y="4947585"/>
            <a:ext cx="880919" cy="9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그룹 88"/>
          <p:cNvGrpSpPr/>
          <p:nvPr/>
        </p:nvGrpSpPr>
        <p:grpSpPr>
          <a:xfrm>
            <a:off x="1396999" y="2778960"/>
            <a:ext cx="7391400" cy="1119940"/>
            <a:chOff x="2006715" y="1628803"/>
            <a:chExt cx="5478248" cy="675074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rot="16200000" flipH="1">
              <a:off x="1951541" y="1683977"/>
              <a:ext cx="675074" cy="5647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 rot="5400000" flipH="1">
              <a:off x="4690667" y="-490421"/>
              <a:ext cx="675070" cy="49135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28844" y="2767742"/>
            <a:ext cx="7400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76225">
              <a:buFont typeface="Wingdings" panose="05000000000000000000" pitchFamily="2" charset="2"/>
              <a:buChar char="Ø"/>
            </a:pPr>
            <a:r>
              <a:rPr lang="bg-BG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Отговорно </a:t>
            </a:r>
            <a:r>
              <a:rPr lang="bg-BG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лице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– Дирекцията за водни ресурси и енергетика (NVE)</a:t>
            </a:r>
          </a:p>
          <a:p>
            <a:pPr marL="461963" indent="-285750" algn="just">
              <a:buFont typeface="Wingdings" panose="05000000000000000000" pitchFamily="2" charset="2"/>
              <a:buChar char="Ø"/>
            </a:pPr>
            <a:r>
              <a:rPr lang="bg-BG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Организиран </a:t>
            </a:r>
            <a:r>
              <a:rPr lang="bg-BG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семинар по проекта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mk-MK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 цел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обсъждане на основните </a:t>
            </a:r>
            <a:endParaRPr lang="bg-BG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442913" algn="just"/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проблеми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 предизвикателства за реализиране на борсов пазар ден </a:t>
            </a:r>
            <a:endParaRPr lang="bg-BG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442913" algn="just"/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напред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България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9" name="그룹 92"/>
          <p:cNvGrpSpPr/>
          <p:nvPr/>
        </p:nvGrpSpPr>
        <p:grpSpPr>
          <a:xfrm>
            <a:off x="1397001" y="4787776"/>
            <a:ext cx="7391399" cy="1117751"/>
            <a:chOff x="2006716" y="1628802"/>
            <a:chExt cx="5478247" cy="675074"/>
          </a:xfrm>
        </p:grpSpPr>
        <p:sp>
          <p:nvSpPr>
            <p:cNvPr id="30" name="AutoShape 92"/>
            <p:cNvSpPr>
              <a:spLocks noChangeArrowheads="1"/>
            </p:cNvSpPr>
            <p:nvPr/>
          </p:nvSpPr>
          <p:spPr bwMode="auto">
            <a:xfrm rot="16200000" flipH="1">
              <a:off x="1997623" y="1637895"/>
              <a:ext cx="675074" cy="656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92"/>
            <p:cNvSpPr>
              <a:spLocks noChangeArrowheads="1"/>
            </p:cNvSpPr>
            <p:nvPr/>
          </p:nvSpPr>
          <p:spPr bwMode="auto">
            <a:xfrm rot="5400000" flipH="1">
              <a:off x="4709062" y="-472027"/>
              <a:ext cx="675070" cy="487673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73100" y="2310869"/>
            <a:ext cx="9639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algn="just" defTabSz="914400"/>
            <a:r>
              <a:rPr 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Задача 1</a:t>
            </a:r>
            <a:r>
              <a:rPr lang="bg-BG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: Оценка на състоянието на вътрешния електроенергиен пазар на ЕС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609600" y="4313466"/>
            <a:ext cx="9639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algn="just" defTabSz="914400"/>
            <a:r>
              <a:rPr 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Задача </a:t>
            </a:r>
            <a:r>
              <a:rPr 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bg-BG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: Оценка на състоянието на българския </a:t>
            </a:r>
            <a:r>
              <a:rPr lang="bg-BG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електроенергиен пазар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4302" y="4815168"/>
            <a:ext cx="7400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76225">
              <a:buFont typeface="Wingdings" panose="05000000000000000000" pitchFamily="2" charset="2"/>
              <a:buChar char="Ø"/>
            </a:pPr>
            <a:r>
              <a:rPr lang="bg-BG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Отговорни лица</a:t>
            </a:r>
            <a:r>
              <a:rPr lang="bg-BG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– КЕВР и ЕСО ЕАД</a:t>
            </a:r>
          </a:p>
          <a:p>
            <a:pPr marL="452438" indent="-276225">
              <a:buFont typeface="Wingdings" panose="05000000000000000000" pitchFamily="2" charset="2"/>
              <a:buChar char="Ø"/>
            </a:pPr>
            <a:r>
              <a:rPr lang="bg-BG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Изготвен доклад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 състоянието на електроенергийния пазар в България. Докладът е изпратен 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 ръководителя на раб. група и на партньора по проекта и е поместен в 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Интранет страницата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 </a:t>
            </a:r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Комисията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2" name="모서리가 둥근 직사각형 40"/>
          <p:cNvSpPr/>
          <p:nvPr/>
        </p:nvSpPr>
        <p:spPr>
          <a:xfrm>
            <a:off x="299073" y="137"/>
            <a:ext cx="501428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타원 28"/>
          <p:cNvSpPr/>
          <p:nvPr/>
        </p:nvSpPr>
        <p:spPr>
          <a:xfrm>
            <a:off x="477839" y="63549"/>
            <a:ext cx="604725" cy="60472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그룹 60"/>
          <p:cNvGrpSpPr/>
          <p:nvPr/>
        </p:nvGrpSpPr>
        <p:grpSpPr>
          <a:xfrm>
            <a:off x="440906" y="57815"/>
            <a:ext cx="667123" cy="604724"/>
            <a:chOff x="5075123" y="3442121"/>
            <a:chExt cx="2481953" cy="2249809"/>
          </a:xfrm>
        </p:grpSpPr>
        <p:sp>
          <p:nvSpPr>
            <p:cNvPr id="61" name="타원 3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4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 bwMode="auto">
          <a:xfrm>
            <a:off x="1167653" y="166072"/>
            <a:ext cx="432048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Изпълнени дейности по проекта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40"/>
          <p:cNvSpPr/>
          <p:nvPr/>
        </p:nvSpPr>
        <p:spPr>
          <a:xfrm>
            <a:off x="307906" y="70939"/>
            <a:ext cx="501428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28"/>
          <p:cNvSpPr/>
          <p:nvPr/>
        </p:nvSpPr>
        <p:spPr>
          <a:xfrm>
            <a:off x="486672" y="134351"/>
            <a:ext cx="604725" cy="60472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/>
          <p:nvPr/>
        </p:nvGrpSpPr>
        <p:grpSpPr>
          <a:xfrm>
            <a:off x="449739" y="128617"/>
            <a:ext cx="667123" cy="604724"/>
            <a:chOff x="5075123" y="3442121"/>
            <a:chExt cx="2481953" cy="2249809"/>
          </a:xfrm>
        </p:grpSpPr>
        <p:sp>
          <p:nvSpPr>
            <p:cNvPr id="17" name="타원 3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0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 bwMode="auto">
          <a:xfrm>
            <a:off x="1176486" y="236874"/>
            <a:ext cx="432048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bg-BG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Изпълнени дейности по проекта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КОМИСИЯ ЗА ЕНЕРГИЙНО И ВОДНО РЕГУЛИРАНЕ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559416" y="6726146"/>
            <a:ext cx="8584583" cy="152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6" y="4124738"/>
            <a:ext cx="2984167" cy="205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7" y="2616198"/>
            <a:ext cx="2993000" cy="220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616198"/>
            <a:ext cx="5123594" cy="371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416" y="1631434"/>
            <a:ext cx="8209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19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20 март 2015 г.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проведен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работен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семинар, в който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участваха 60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души</a:t>
            </a:r>
            <a:r>
              <a:rPr lang="bg-BG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92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810</Words>
  <Application>Microsoft Office PowerPoint</Application>
  <PresentationFormat>On-screen Show (4:3)</PresentationFormat>
  <Paragraphs>115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Thème Office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Georgi Spasov</cp:lastModifiedBy>
  <cp:revision>52</cp:revision>
  <cp:lastPrinted>2015-05-19T07:03:23Z</cp:lastPrinted>
  <dcterms:created xsi:type="dcterms:W3CDTF">2011-11-09T09:46:35Z</dcterms:created>
  <dcterms:modified xsi:type="dcterms:W3CDTF">2015-10-20T07:36:26Z</dcterms:modified>
</cp:coreProperties>
</file>